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notesSlides/notesSlide1.xml" ContentType="application/vnd.openxmlformats-officedocument.presentationml.notesSlid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notesSlides/notesSlide2.xml" ContentType="application/vnd.openxmlformats-officedocument.presentationml.notesSlide+xml"/>
  <Override PartName="/ppt/tags/tag88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89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98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99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61" r:id="rId3"/>
    <p:sldId id="257" r:id="rId4"/>
    <p:sldId id="277" r:id="rId5"/>
    <p:sldId id="258" r:id="rId6"/>
    <p:sldId id="260" r:id="rId7"/>
    <p:sldId id="286" r:id="rId8"/>
    <p:sldId id="262" r:id="rId9"/>
    <p:sldId id="282" r:id="rId10"/>
    <p:sldId id="283" r:id="rId11"/>
    <p:sldId id="284" r:id="rId12"/>
    <p:sldId id="263" r:id="rId13"/>
    <p:sldId id="264" r:id="rId14"/>
    <p:sldId id="279" r:id="rId15"/>
    <p:sldId id="280" r:id="rId16"/>
    <p:sldId id="265" r:id="rId17"/>
    <p:sldId id="281" r:id="rId18"/>
    <p:sldId id="285" r:id="rId19"/>
    <p:sldId id="259" r:id="rId20"/>
    <p:sldId id="268" r:id="rId21"/>
    <p:sldId id="269" r:id="rId22"/>
    <p:sldId id="270" r:id="rId23"/>
    <p:sldId id="287" r:id="rId24"/>
    <p:sldId id="271" r:id="rId25"/>
    <p:sldId id="272" r:id="rId26"/>
    <p:sldId id="273" r:id="rId27"/>
    <p:sldId id="278" r:id="rId28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3784" autoAdjust="0"/>
  </p:normalViewPr>
  <p:slideViewPr>
    <p:cSldViewPr snapToGrid="0">
      <p:cViewPr varScale="1">
        <p:scale>
          <a:sx n="133" d="100"/>
          <a:sy n="133" d="100"/>
        </p:scale>
        <p:origin x="342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AF1D2C-FAF0-48F4-83ED-E72EE2A9CAB9}" type="datetimeFigureOut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A472F-366A-4B85-9D5B-C29E5A31DEC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EAF37-C107-10FB-20B7-2B90FA944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2E8EE5A-60C6-91CE-2FF8-C70A01F5CE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18543C3-A94A-6742-B900-D28199C1F4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Z3 Rule-Based Multi-Step Reasoning: DAG-Driven Dataset Generation With Variable and Semantic Constraints —— Introduction, Motivation, Contribution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1664CA5-01A4-7D81-2E34-FFF3BED743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360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91DCE-F2E3-2C23-76E4-0006B2C6E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30D6720-FCFF-240E-97A4-059A9EF168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1804B8E-F298-9606-F151-B849BA4E93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Z3 Rule-Based Multi-Step Reasoning: DAG-Driven Dataset Generation With Variable and Semantic Constraints —— Introduction, Motivation, Contribution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06726F8-5A47-CA22-B086-5E73A836BB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05360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Z3 Rule-Based Multi-Step Reasoning: DAG-Driven Dataset Generation With Variable and Semantic Constraints —— Implementation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900B4B-8D0D-26F6-081A-90C78F328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1D2BD9F-01B6-AAF9-45C3-1DC484C5A0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DA3C0B3-8D16-1739-5FB5-6F2BD689CB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Z3 Rule-Based Multi-Step Reasoning: DAG-Driven Dataset Generation With Variable and Semantic Constraints —— Introduction, Motivation, Contribution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0377307-63EA-CD26-6BFD-441CBC9F78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6456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38EA38-E8BD-564D-C0C6-ABDEA255D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B5DAEFB-3EDB-DA0F-2F12-6C5A2DE67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1568ADA-5CA2-447E-2B32-92455203B0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Z3 Rule-Based Multi-Step Reasoning: DAG-Driven Dataset Generation With Variable and Semantic Constraints —— Implementation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52F5A9E-4866-5C75-7716-6803693B72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1568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Multimodal image-text understanding and Knowledge Retrieval —— Overview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Multimodal image-text understanding and Knowledge Retrieval —— Achievements, Contribution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Multimodal image-text understanding and Knowledge Retrieval —— </a:t>
            </a:r>
            <a:r>
              <a:rPr lang="en-US" altLang="zh-CN" sz="1200" i="1" dirty="0" err="1">
                <a:solidFill>
                  <a:schemeClr val="bg1">
                    <a:lumMod val="50000"/>
                  </a:schemeClr>
                </a:solidFill>
              </a:rPr>
              <a:t>Techology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7454F8-3AAA-97A6-4B8F-7AC2825E2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DB3C761-85F7-495E-7F9B-779882D83B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0B0490A-1A1E-3E31-5310-684BBC64D3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Multimodal image-text understanding and Knowledge Retrieval —— Achievements, Contribution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460FC6-0C73-37D2-C975-8790479B70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09762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Small-parameter Large Language Model: Pre-training and Fine-Tuning</a:t>
            </a:r>
            <a:r>
              <a:rPr lang="zh-CN" altLang="en-US" sz="12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—— Overview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Large Language Models in Intelligent Service System: Evaluation, Analysis and Distillation——Introduction &amp; Motivation &amp; Contribution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Small-parameter Large Language Model: Pre-training and Fine-Tuning</a:t>
            </a:r>
            <a:r>
              <a:rPr lang="zh-CN" altLang="en-US" sz="12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—— Achievements, Contribution, Technology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Small-parameter Large Language Model: Pre-training and Fine-Tuning</a:t>
            </a:r>
            <a:r>
              <a:rPr lang="zh-CN" altLang="en-US" sz="12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—— Outcome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79539-5E54-DF45-CFFC-15FA1169B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FF1FD5A-5D7A-18EC-7FF5-E3C6A64F1D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F453738-10F2-8DA4-021D-E2075CC44F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Large Language Models in Intelligent Service System: Evaluation, Analysis and Distillation——Introduction &amp; Motivation &amp; Contribution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2590BC-1AB0-91F9-ACEB-A237226B31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1156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Large Language Models in Intelligent Service System: Evaluation, Analysis and Distillation——Methodology, Evaluation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C79E5-2A5B-323A-AD05-18AA425B6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F6B4044-1251-02BA-88A8-1B628629CD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AC0DFA4-C7B8-1113-D36E-0B8D862EE4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Large Language Models in Intelligent Service System: Evaluation, Analysis and Distillation——Methodology, Evaluation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DA45347-CF67-7E96-0907-478101C6FD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871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EA3B8-5C46-3A0A-F094-BFB5BE9D6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FD8E1B8-0FB3-2648-5E18-6DC026A9F8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877EFAC-A4D3-B356-5E5F-C955027E5F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Large Language Models in Intelligent Service System: Evaluation, Analysis and Distillation——Methodology, Evaluation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A6532C-BF74-7E41-C8A1-EC19BDB6FE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607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1E6D3-2861-8330-CDFF-FDF1FF488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B461554-13A1-757B-2620-2DD8D0FB56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C222367-A5C4-A9EA-D772-CE7A88273B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Large Language Models in Intelligent Service System: Evaluation, Analysis and Distillation——Methodology, Evaluation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7F2C836-D368-6C53-799D-7A9D19B221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145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Z3 Rule-Based Multi-Step Reasoning: DAG-Driven Dataset Generation With Variable and Semantic Constraints —— Introduction, Motivation, Contribution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</a:rPr>
              <a:t>Z3 Rule-Based Multi-Step Reasoning: DAG-Driven Dataset Generation With Variable and Semantic Constraints —— Methodology</a:t>
            </a:r>
            <a:endParaRPr lang="zh-CN" altLang="en-US" sz="1200" i="1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A472F-366A-4B85-9D5B-C29E5A31DEC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3A36-2636-4F70-8358-2C020F2EC4F1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E7ED-1F97-476F-AF45-F6ECEC92B97E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20EED-F179-4584-9E0C-6714266207E3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EFC1-AB74-421E-BABD-1AB25117FF42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2A7A-9E0C-4885-96BB-CDDBBE005C4E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DF315-9E29-4ACD-ABEE-D6EC5E6AAF2C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B57C4-D348-4666-B583-697B242C5FBB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8E7A-313D-488D-85D8-AC7FBB6D87C8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AF60-8745-441D-B22C-F3BBE63B6672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14423-3D55-44BF-904B-A52B5A518EDD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8EB87-1A7B-4F77-ACF0-B4FC044FCEC3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7C935-1142-4D9D-B5B3-A0986099069D}" type="datetime1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A970F-B085-4B22-84AD-070AC1845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9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92.xml"/><Relationship Id="rId7" Type="http://schemas.openxmlformats.org/officeDocument/2006/relationships/tags" Target="../tags/tag96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10" Type="http://schemas.openxmlformats.org/officeDocument/2006/relationships/image" Target="../media/image3.png"/><Relationship Id="rId4" Type="http://schemas.openxmlformats.org/officeDocument/2006/relationships/tags" Target="../tags/tag93.xml"/><Relationship Id="rId9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tags" Target="../tags/tag25.xml"/><Relationship Id="rId18" Type="http://schemas.openxmlformats.org/officeDocument/2006/relationships/tags" Target="../tags/tag30.xml"/><Relationship Id="rId26" Type="http://schemas.openxmlformats.org/officeDocument/2006/relationships/tags" Target="../tags/tag38.xml"/><Relationship Id="rId3" Type="http://schemas.openxmlformats.org/officeDocument/2006/relationships/tags" Target="../tags/tag15.xml"/><Relationship Id="rId21" Type="http://schemas.openxmlformats.org/officeDocument/2006/relationships/tags" Target="../tags/tag33.xml"/><Relationship Id="rId7" Type="http://schemas.openxmlformats.org/officeDocument/2006/relationships/tags" Target="../tags/tag19.xml"/><Relationship Id="rId12" Type="http://schemas.openxmlformats.org/officeDocument/2006/relationships/tags" Target="../tags/tag24.xml"/><Relationship Id="rId17" Type="http://schemas.openxmlformats.org/officeDocument/2006/relationships/tags" Target="../tags/tag29.xml"/><Relationship Id="rId25" Type="http://schemas.openxmlformats.org/officeDocument/2006/relationships/tags" Target="../tags/tag37.xml"/><Relationship Id="rId2" Type="http://schemas.openxmlformats.org/officeDocument/2006/relationships/tags" Target="../tags/tag14.xml"/><Relationship Id="rId16" Type="http://schemas.openxmlformats.org/officeDocument/2006/relationships/tags" Target="../tags/tag28.xml"/><Relationship Id="rId20" Type="http://schemas.openxmlformats.org/officeDocument/2006/relationships/tags" Target="../tags/tag32.xml"/><Relationship Id="rId29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24" Type="http://schemas.openxmlformats.org/officeDocument/2006/relationships/tags" Target="../tags/tag36.xml"/><Relationship Id="rId5" Type="http://schemas.openxmlformats.org/officeDocument/2006/relationships/tags" Target="../tags/tag17.xml"/><Relationship Id="rId15" Type="http://schemas.openxmlformats.org/officeDocument/2006/relationships/tags" Target="../tags/tag27.xml"/><Relationship Id="rId23" Type="http://schemas.openxmlformats.org/officeDocument/2006/relationships/tags" Target="../tags/tag35.xml"/><Relationship Id="rId28" Type="http://schemas.openxmlformats.org/officeDocument/2006/relationships/tags" Target="../tags/tag40.xml"/><Relationship Id="rId10" Type="http://schemas.openxmlformats.org/officeDocument/2006/relationships/tags" Target="../tags/tag22.xml"/><Relationship Id="rId19" Type="http://schemas.openxmlformats.org/officeDocument/2006/relationships/tags" Target="../tags/tag31.xml"/><Relationship Id="rId4" Type="http://schemas.openxmlformats.org/officeDocument/2006/relationships/tags" Target="../tags/tag16.xml"/><Relationship Id="rId9" Type="http://schemas.openxmlformats.org/officeDocument/2006/relationships/tags" Target="../tags/tag21.xml"/><Relationship Id="rId14" Type="http://schemas.openxmlformats.org/officeDocument/2006/relationships/tags" Target="../tags/tag26.xml"/><Relationship Id="rId22" Type="http://schemas.openxmlformats.org/officeDocument/2006/relationships/tags" Target="../tags/tag34.xml"/><Relationship Id="rId27" Type="http://schemas.openxmlformats.org/officeDocument/2006/relationships/tags" Target="../tags/tag3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48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9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tags" Target="../tags/tag61.xml"/><Relationship Id="rId18" Type="http://schemas.openxmlformats.org/officeDocument/2006/relationships/tags" Target="../tags/tag66.xml"/><Relationship Id="rId26" Type="http://schemas.openxmlformats.org/officeDocument/2006/relationships/tags" Target="../tags/tag74.xml"/><Relationship Id="rId3" Type="http://schemas.openxmlformats.org/officeDocument/2006/relationships/tags" Target="../tags/tag51.xml"/><Relationship Id="rId21" Type="http://schemas.openxmlformats.org/officeDocument/2006/relationships/tags" Target="../tags/tag69.xml"/><Relationship Id="rId7" Type="http://schemas.openxmlformats.org/officeDocument/2006/relationships/tags" Target="../tags/tag55.xml"/><Relationship Id="rId12" Type="http://schemas.openxmlformats.org/officeDocument/2006/relationships/tags" Target="../tags/tag60.xml"/><Relationship Id="rId17" Type="http://schemas.openxmlformats.org/officeDocument/2006/relationships/tags" Target="../tags/tag65.xml"/><Relationship Id="rId25" Type="http://schemas.openxmlformats.org/officeDocument/2006/relationships/tags" Target="../tags/tag73.xml"/><Relationship Id="rId33" Type="http://schemas.openxmlformats.org/officeDocument/2006/relationships/notesSlide" Target="../notesSlides/notesSlide1.xml"/><Relationship Id="rId2" Type="http://schemas.openxmlformats.org/officeDocument/2006/relationships/tags" Target="../tags/tag50.xml"/><Relationship Id="rId16" Type="http://schemas.openxmlformats.org/officeDocument/2006/relationships/tags" Target="../tags/tag64.xml"/><Relationship Id="rId20" Type="http://schemas.openxmlformats.org/officeDocument/2006/relationships/tags" Target="../tags/tag68.xml"/><Relationship Id="rId29" Type="http://schemas.openxmlformats.org/officeDocument/2006/relationships/tags" Target="../tags/tag77.xml"/><Relationship Id="rId1" Type="http://schemas.openxmlformats.org/officeDocument/2006/relationships/tags" Target="../tags/tag49.xml"/><Relationship Id="rId6" Type="http://schemas.openxmlformats.org/officeDocument/2006/relationships/tags" Target="../tags/tag54.xml"/><Relationship Id="rId11" Type="http://schemas.openxmlformats.org/officeDocument/2006/relationships/tags" Target="../tags/tag59.xml"/><Relationship Id="rId24" Type="http://schemas.openxmlformats.org/officeDocument/2006/relationships/tags" Target="../tags/tag72.xml"/><Relationship Id="rId32" Type="http://schemas.openxmlformats.org/officeDocument/2006/relationships/slideLayout" Target="../slideLayouts/slideLayout1.xml"/><Relationship Id="rId5" Type="http://schemas.openxmlformats.org/officeDocument/2006/relationships/tags" Target="../tags/tag53.xml"/><Relationship Id="rId15" Type="http://schemas.openxmlformats.org/officeDocument/2006/relationships/tags" Target="../tags/tag63.xml"/><Relationship Id="rId23" Type="http://schemas.openxmlformats.org/officeDocument/2006/relationships/tags" Target="../tags/tag71.xml"/><Relationship Id="rId28" Type="http://schemas.openxmlformats.org/officeDocument/2006/relationships/tags" Target="../tags/tag76.xml"/><Relationship Id="rId10" Type="http://schemas.openxmlformats.org/officeDocument/2006/relationships/tags" Target="../tags/tag58.xml"/><Relationship Id="rId19" Type="http://schemas.openxmlformats.org/officeDocument/2006/relationships/tags" Target="../tags/tag67.xml"/><Relationship Id="rId31" Type="http://schemas.openxmlformats.org/officeDocument/2006/relationships/tags" Target="../tags/tag79.xml"/><Relationship Id="rId4" Type="http://schemas.openxmlformats.org/officeDocument/2006/relationships/tags" Target="../tags/tag52.xml"/><Relationship Id="rId9" Type="http://schemas.openxmlformats.org/officeDocument/2006/relationships/tags" Target="../tags/tag57.xml"/><Relationship Id="rId14" Type="http://schemas.openxmlformats.org/officeDocument/2006/relationships/tags" Target="../tags/tag62.xml"/><Relationship Id="rId22" Type="http://schemas.openxmlformats.org/officeDocument/2006/relationships/tags" Target="../tags/tag70.xml"/><Relationship Id="rId27" Type="http://schemas.openxmlformats.org/officeDocument/2006/relationships/tags" Target="../tags/tag75.xml"/><Relationship Id="rId30" Type="http://schemas.openxmlformats.org/officeDocument/2006/relationships/tags" Target="../tags/tag78.xml"/><Relationship Id="rId8" Type="http://schemas.openxmlformats.org/officeDocument/2006/relationships/tags" Target="../tags/tag5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82.xml"/><Relationship Id="rId7" Type="http://schemas.openxmlformats.org/officeDocument/2006/relationships/tags" Target="../tags/tag86.xml"/><Relationship Id="rId12" Type="http://schemas.openxmlformats.org/officeDocument/2006/relationships/image" Target="../media/image4.svg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1" Type="http://schemas.openxmlformats.org/officeDocument/2006/relationships/image" Target="../media/image3.png"/><Relationship Id="rId5" Type="http://schemas.openxmlformats.org/officeDocument/2006/relationships/tags" Target="../tags/tag84.xml"/><Relationship Id="rId10" Type="http://schemas.openxmlformats.org/officeDocument/2006/relationships/image" Target="../media/image2.svg"/><Relationship Id="rId4" Type="http://schemas.openxmlformats.org/officeDocument/2006/relationships/tags" Target="../tags/tag83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8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76161" y="179685"/>
            <a:ext cx="147187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Outline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134" name="组合 6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95350" y="1473894"/>
            <a:ext cx="10733015" cy="3813231"/>
            <a:chOff x="829767" y="1522385"/>
            <a:chExt cx="10733015" cy="3813231"/>
          </a:xfrm>
        </p:grpSpPr>
        <p:grpSp>
          <p:nvGrpSpPr>
            <p:cNvPr id="135" name="组合 1"/>
            <p:cNvGrpSpPr/>
            <p:nvPr/>
          </p:nvGrpSpPr>
          <p:grpSpPr>
            <a:xfrm>
              <a:off x="829767" y="1522385"/>
              <a:ext cx="3146572" cy="1705031"/>
              <a:chOff x="695324" y="1833503"/>
              <a:chExt cx="4839405" cy="2395693"/>
            </a:xfrm>
          </p:grpSpPr>
          <p:sp>
            <p:nvSpPr>
              <p:cNvPr id="160" name="1"/>
              <p:cNvSpPr/>
              <p:nvPr/>
            </p:nvSpPr>
            <p:spPr>
              <a:xfrm>
                <a:off x="695324" y="1833503"/>
                <a:ext cx="4839405" cy="2032508"/>
              </a:xfrm>
              <a:prstGeom prst="roundRect">
                <a:avLst>
                  <a:gd name="adj" fmla="val 10005"/>
                </a:avLst>
              </a:prstGeom>
              <a:gradFill flip="none" rotWithShape="1">
                <a:gsLst>
                  <a:gs pos="100000">
                    <a:schemeClr val="accent1">
                      <a:lumMod val="20000"/>
                      <a:lumOff val="80000"/>
                    </a:schemeClr>
                  </a:gs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61" name="1"/>
              <p:cNvSpPr/>
              <p:nvPr/>
            </p:nvSpPr>
            <p:spPr>
              <a:xfrm rot="2684045">
                <a:off x="989118" y="2299482"/>
                <a:ext cx="147792" cy="147792"/>
              </a:xfrm>
              <a:prstGeom prst="roundRect">
                <a:avLst>
                  <a:gd name="adj" fmla="val 33114"/>
                </a:avLst>
              </a:prstGeom>
              <a:ln w="31750">
                <a:solidFill>
                  <a:schemeClr val="bg1"/>
                </a:solidFill>
              </a:ln>
              <a:effectLst>
                <a:outerShdw blurRad="292100" dist="127000" dir="5400000" sx="101000" sy="101000" algn="t" rotWithShape="0">
                  <a:schemeClr val="accent1">
                    <a:alpha val="4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62" name="Title-1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1244735" y="2113909"/>
                <a:ext cx="2203553" cy="518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 flip="none" rotWithShape="1">
                      <a:gsLst>
                        <a:gs pos="50000">
                          <a:schemeClr val="accent1"/>
                        </a:gs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2700000" scaled="1"/>
                      <a:tileRect/>
                    </a:gradFill>
                    <a:latin typeface="+mj-lt"/>
                    <a:ea typeface="+mj-ea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US" altLang="zh-CN" sz="1800" dirty="0">
                    <a:solidFill>
                      <a:schemeClr val="accent1"/>
                    </a:solidFill>
                    <a:latin typeface="+mn-ea"/>
                    <a:ea typeface="+mn-ea"/>
                  </a:rPr>
                  <a:t>Introduction</a:t>
                </a:r>
                <a:endPara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</a:endParaRPr>
              </a:p>
            </p:txBody>
          </p:sp>
          <p:sp>
            <p:nvSpPr>
              <p:cNvPr id="164" name="Index-1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3348752" y="2542646"/>
                <a:ext cx="2185977" cy="168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200" b="1" i="1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100000">
                          <a:schemeClr val="accent1"/>
                        </a:gs>
                        <a:gs pos="23000">
                          <a:schemeClr val="accent1">
                            <a:lumMod val="20000"/>
                            <a:lumOff val="80000"/>
                            <a:alpha val="0"/>
                          </a:schemeClr>
                        </a:gs>
                      </a:gsLst>
                      <a:lin ang="16200000" scaled="1"/>
                      <a:tileRect/>
                    </a:gradFill>
                    <a:effectLst/>
                    <a:uLnTx/>
                    <a:uFillTx/>
                    <a:latin typeface="+mn-ea"/>
                  </a:rPr>
                  <a:t>01</a:t>
                </a:r>
                <a:endParaRPr kumimoji="0" lang="zh-CN" altLang="en-US" sz="7200" b="1" i="1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100000">
                        <a:schemeClr val="accent1"/>
                      </a:gs>
                      <a:gs pos="23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</a:gsLst>
                    <a:lin ang="16200000" scaled="1"/>
                    <a:tileRect/>
                  </a:gradFill>
                  <a:effectLst/>
                  <a:uLnTx/>
                  <a:uFillTx/>
                  <a:latin typeface="+mn-ea"/>
                </a:endParaRPr>
              </a:p>
            </p:txBody>
          </p:sp>
        </p:grpSp>
        <p:grpSp>
          <p:nvGrpSpPr>
            <p:cNvPr id="136" name="组合 2"/>
            <p:cNvGrpSpPr/>
            <p:nvPr/>
          </p:nvGrpSpPr>
          <p:grpSpPr>
            <a:xfrm>
              <a:off x="4531414" y="1522385"/>
              <a:ext cx="3267359" cy="1705031"/>
              <a:chOff x="695324" y="1833503"/>
              <a:chExt cx="5025175" cy="2395693"/>
            </a:xfrm>
          </p:grpSpPr>
          <p:sp>
            <p:nvSpPr>
              <p:cNvPr id="155" name="2"/>
              <p:cNvSpPr/>
              <p:nvPr/>
            </p:nvSpPr>
            <p:spPr>
              <a:xfrm>
                <a:off x="695324" y="1833503"/>
                <a:ext cx="4839405" cy="2032508"/>
              </a:xfrm>
              <a:prstGeom prst="roundRect">
                <a:avLst>
                  <a:gd name="adj" fmla="val 10005"/>
                </a:avLst>
              </a:prstGeom>
              <a:gradFill flip="none" rotWithShape="1">
                <a:gsLst>
                  <a:gs pos="100000">
                    <a:schemeClr val="accent1">
                      <a:lumMod val="20000"/>
                      <a:lumOff val="80000"/>
                    </a:schemeClr>
                  </a:gs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56" name="2"/>
              <p:cNvSpPr/>
              <p:nvPr/>
            </p:nvSpPr>
            <p:spPr>
              <a:xfrm rot="2684045">
                <a:off x="989118" y="2299482"/>
                <a:ext cx="147792" cy="147792"/>
              </a:xfrm>
              <a:prstGeom prst="roundRect">
                <a:avLst>
                  <a:gd name="adj" fmla="val 33114"/>
                </a:avLst>
              </a:prstGeom>
              <a:ln w="31750">
                <a:solidFill>
                  <a:schemeClr val="bg1"/>
                </a:solidFill>
              </a:ln>
              <a:effectLst>
                <a:outerShdw blurRad="292100" dist="127000" dir="5400000" sx="101000" sy="101000" algn="t" rotWithShape="0">
                  <a:schemeClr val="accent1">
                    <a:alpha val="4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57" name="Title-2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244735" y="2113909"/>
                <a:ext cx="3392146" cy="518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 flip="none" rotWithShape="1">
                      <a:gsLst>
                        <a:gs pos="50000">
                          <a:schemeClr val="accent1"/>
                        </a:gs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2700000" scaled="1"/>
                      <a:tileRect/>
                    </a:gradFill>
                    <a:latin typeface="+mj-lt"/>
                    <a:ea typeface="+mj-ea"/>
                  </a:defRPr>
                </a:lvl1pPr>
              </a:lstStyle>
              <a:p>
                <a:pPr lvl="0">
                  <a:defRPr/>
                </a:pPr>
                <a:r>
                  <a:rPr lang="en-US" altLang="zh-CN" sz="1800" dirty="0">
                    <a:solidFill>
                      <a:schemeClr val="accent1"/>
                    </a:solidFill>
                    <a:latin typeface="+mn-ea"/>
                  </a:rPr>
                  <a:t>Skill &amp; Talent</a:t>
                </a:r>
                <a:endParaRPr lang="zh-CN" altLang="en-US" sz="1800" dirty="0">
                  <a:solidFill>
                    <a:schemeClr val="accent1"/>
                  </a:solidFill>
                  <a:latin typeface="+mn-ea"/>
                </a:endParaRPr>
              </a:p>
            </p:txBody>
          </p:sp>
          <p:sp>
            <p:nvSpPr>
              <p:cNvPr id="159" name="Index-2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3162983" y="2542646"/>
                <a:ext cx="2557516" cy="168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200" b="1" i="1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100000">
                          <a:schemeClr val="accent1"/>
                        </a:gs>
                        <a:gs pos="23000">
                          <a:schemeClr val="accent1">
                            <a:lumMod val="20000"/>
                            <a:lumOff val="80000"/>
                            <a:alpha val="0"/>
                          </a:schemeClr>
                        </a:gs>
                      </a:gsLst>
                      <a:lin ang="16200000" scaled="1"/>
                      <a:tileRect/>
                    </a:gradFill>
                    <a:effectLst/>
                    <a:uLnTx/>
                    <a:uFillTx/>
                    <a:latin typeface="+mn-ea"/>
                  </a:rPr>
                  <a:t>02</a:t>
                </a:r>
                <a:endParaRPr kumimoji="0" lang="zh-CN" altLang="en-US" sz="7200" b="1" i="1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100000">
                        <a:schemeClr val="accent1"/>
                      </a:gs>
                      <a:gs pos="23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</a:gsLst>
                    <a:lin ang="16200000" scaled="1"/>
                    <a:tileRect/>
                  </a:gradFill>
                  <a:effectLst/>
                  <a:uLnTx/>
                  <a:uFillTx/>
                  <a:latin typeface="+mn-ea"/>
                </a:endParaRPr>
              </a:p>
            </p:txBody>
          </p:sp>
        </p:grpSp>
        <p:grpSp>
          <p:nvGrpSpPr>
            <p:cNvPr id="137" name="组合 3"/>
            <p:cNvGrpSpPr/>
            <p:nvPr/>
          </p:nvGrpSpPr>
          <p:grpSpPr>
            <a:xfrm>
              <a:off x="8353848" y="1522385"/>
              <a:ext cx="3208934" cy="1705031"/>
              <a:chOff x="695324" y="1833503"/>
              <a:chExt cx="4935317" cy="2395693"/>
            </a:xfrm>
          </p:grpSpPr>
          <p:sp>
            <p:nvSpPr>
              <p:cNvPr id="150" name="3"/>
              <p:cNvSpPr/>
              <p:nvPr/>
            </p:nvSpPr>
            <p:spPr>
              <a:xfrm>
                <a:off x="695324" y="1833503"/>
                <a:ext cx="4839405" cy="2032508"/>
              </a:xfrm>
              <a:prstGeom prst="roundRect">
                <a:avLst>
                  <a:gd name="adj" fmla="val 10005"/>
                </a:avLst>
              </a:prstGeom>
              <a:gradFill flip="none" rotWithShape="1">
                <a:gsLst>
                  <a:gs pos="100000">
                    <a:schemeClr val="accent1">
                      <a:lumMod val="20000"/>
                      <a:lumOff val="80000"/>
                    </a:schemeClr>
                  </a:gs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51" name="3"/>
              <p:cNvSpPr/>
              <p:nvPr/>
            </p:nvSpPr>
            <p:spPr>
              <a:xfrm rot="2684045">
                <a:off x="989118" y="2299482"/>
                <a:ext cx="147792" cy="147792"/>
              </a:xfrm>
              <a:prstGeom prst="roundRect">
                <a:avLst>
                  <a:gd name="adj" fmla="val 33114"/>
                </a:avLst>
              </a:prstGeom>
              <a:ln w="31750">
                <a:solidFill>
                  <a:schemeClr val="bg1"/>
                </a:solidFill>
              </a:ln>
              <a:effectLst>
                <a:outerShdw blurRad="292100" dist="127000" dir="5400000" sx="101000" sy="101000" algn="t" rotWithShape="0">
                  <a:schemeClr val="accent1">
                    <a:alpha val="4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52" name="Title-3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267591" y="2113909"/>
                <a:ext cx="3492000" cy="518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 flip="none" rotWithShape="1">
                      <a:gsLst>
                        <a:gs pos="50000">
                          <a:schemeClr val="accent1"/>
                        </a:gs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2700000" scaled="1"/>
                      <a:tileRect/>
                    </a:gradFill>
                    <a:latin typeface="+mj-lt"/>
                    <a:ea typeface="+mj-ea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US" altLang="zh-CN" sz="1800" dirty="0">
                    <a:solidFill>
                      <a:schemeClr val="accent1"/>
                    </a:solidFill>
                    <a:latin typeface="+mn-ea"/>
                    <a:ea typeface="+mn-ea"/>
                  </a:rPr>
                  <a:t>Research Experience</a:t>
                </a:r>
                <a:endPara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</a:endParaRPr>
              </a:p>
            </p:txBody>
          </p:sp>
          <p:sp>
            <p:nvSpPr>
              <p:cNvPr id="154" name="Index-3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3252840" y="2542646"/>
                <a:ext cx="2377801" cy="168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200" b="1" i="1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100000">
                          <a:schemeClr val="accent1"/>
                        </a:gs>
                        <a:gs pos="23000">
                          <a:schemeClr val="accent1">
                            <a:lumMod val="20000"/>
                            <a:lumOff val="80000"/>
                            <a:alpha val="0"/>
                          </a:schemeClr>
                        </a:gs>
                      </a:gsLst>
                      <a:lin ang="16200000" scaled="1"/>
                      <a:tileRect/>
                    </a:gradFill>
                    <a:effectLst/>
                    <a:uLnTx/>
                    <a:uFillTx/>
                    <a:latin typeface="+mn-ea"/>
                  </a:rPr>
                  <a:t>03</a:t>
                </a:r>
                <a:endParaRPr kumimoji="0" lang="zh-CN" altLang="en-US" sz="7200" b="1" i="1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100000">
                        <a:schemeClr val="accent1"/>
                      </a:gs>
                      <a:gs pos="23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</a:gsLst>
                    <a:lin ang="16200000" scaled="1"/>
                    <a:tileRect/>
                  </a:gradFill>
                  <a:effectLst/>
                  <a:uLnTx/>
                  <a:uFillTx/>
                  <a:latin typeface="+mn-ea"/>
                </a:endParaRPr>
              </a:p>
            </p:txBody>
          </p:sp>
        </p:grpSp>
        <p:grpSp>
          <p:nvGrpSpPr>
            <p:cNvPr id="138" name="组合 4"/>
            <p:cNvGrpSpPr/>
            <p:nvPr/>
          </p:nvGrpSpPr>
          <p:grpSpPr>
            <a:xfrm>
              <a:off x="2741968" y="3630585"/>
              <a:ext cx="3146572" cy="1705031"/>
              <a:chOff x="695324" y="1833503"/>
              <a:chExt cx="4839405" cy="2395693"/>
            </a:xfrm>
          </p:grpSpPr>
          <p:sp>
            <p:nvSpPr>
              <p:cNvPr id="145" name="4"/>
              <p:cNvSpPr/>
              <p:nvPr/>
            </p:nvSpPr>
            <p:spPr>
              <a:xfrm>
                <a:off x="695324" y="1833503"/>
                <a:ext cx="4839405" cy="2032508"/>
              </a:xfrm>
              <a:prstGeom prst="roundRect">
                <a:avLst>
                  <a:gd name="adj" fmla="val 10005"/>
                </a:avLst>
              </a:prstGeom>
              <a:gradFill flip="none" rotWithShape="1">
                <a:gsLst>
                  <a:gs pos="100000">
                    <a:schemeClr val="accent1">
                      <a:lumMod val="20000"/>
                      <a:lumOff val="80000"/>
                    </a:schemeClr>
                  </a:gs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46" name="4"/>
              <p:cNvSpPr/>
              <p:nvPr/>
            </p:nvSpPr>
            <p:spPr>
              <a:xfrm rot="2684045">
                <a:off x="989118" y="2299482"/>
                <a:ext cx="147792" cy="147792"/>
              </a:xfrm>
              <a:prstGeom prst="roundRect">
                <a:avLst>
                  <a:gd name="adj" fmla="val 33114"/>
                </a:avLst>
              </a:prstGeom>
              <a:ln w="31750">
                <a:solidFill>
                  <a:schemeClr val="bg1"/>
                </a:solidFill>
              </a:ln>
              <a:effectLst>
                <a:outerShdw blurRad="292100" dist="127000" dir="5400000" sx="101000" sy="101000" algn="t" rotWithShape="0">
                  <a:schemeClr val="accent1">
                    <a:alpha val="4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47" name="Title-4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1244735" y="2113909"/>
                <a:ext cx="3044690" cy="518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 flip="none" rotWithShape="1">
                      <a:gsLst>
                        <a:gs pos="50000">
                          <a:schemeClr val="accent1"/>
                        </a:gs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2700000" scaled="1"/>
                      <a:tileRect/>
                    </a:gradFill>
                    <a:latin typeface="+mj-lt"/>
                    <a:ea typeface="+mj-ea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US" altLang="zh-CN" sz="1800" dirty="0">
                    <a:solidFill>
                      <a:schemeClr val="accent1"/>
                    </a:solidFill>
                    <a:latin typeface="+mn-ea"/>
                    <a:ea typeface="+mn-ea"/>
                  </a:rPr>
                  <a:t>Industry Research</a:t>
                </a:r>
                <a:endPara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</a:endParaRPr>
              </a:p>
            </p:txBody>
          </p:sp>
          <p:sp>
            <p:nvSpPr>
              <p:cNvPr id="149" name="Index-4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3405601" y="2542646"/>
                <a:ext cx="2072279" cy="168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200" b="1" i="1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100000">
                          <a:schemeClr val="accent1"/>
                        </a:gs>
                        <a:gs pos="23000">
                          <a:schemeClr val="accent1">
                            <a:lumMod val="20000"/>
                            <a:lumOff val="80000"/>
                            <a:alpha val="0"/>
                          </a:schemeClr>
                        </a:gs>
                      </a:gsLst>
                      <a:lin ang="16200000" scaled="1"/>
                      <a:tileRect/>
                    </a:gradFill>
                    <a:effectLst/>
                    <a:uLnTx/>
                    <a:uFillTx/>
                    <a:latin typeface="+mn-ea"/>
                  </a:rPr>
                  <a:t>04</a:t>
                </a:r>
                <a:endParaRPr kumimoji="0" lang="zh-CN" altLang="en-US" sz="7200" b="1" i="1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100000">
                        <a:schemeClr val="accent1"/>
                      </a:gs>
                      <a:gs pos="23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</a:gsLst>
                    <a:lin ang="16200000" scaled="1"/>
                    <a:tileRect/>
                  </a:gradFill>
                  <a:effectLst/>
                  <a:uLnTx/>
                  <a:uFillTx/>
                  <a:latin typeface="+mn-ea"/>
                </a:endParaRPr>
              </a:p>
            </p:txBody>
          </p:sp>
        </p:grpSp>
        <p:grpSp>
          <p:nvGrpSpPr>
            <p:cNvPr id="139" name="组合 5"/>
            <p:cNvGrpSpPr/>
            <p:nvPr/>
          </p:nvGrpSpPr>
          <p:grpSpPr>
            <a:xfrm>
              <a:off x="6504009" y="3630585"/>
              <a:ext cx="3146572" cy="1705031"/>
              <a:chOff x="695324" y="1833503"/>
              <a:chExt cx="4839405" cy="2395693"/>
            </a:xfrm>
          </p:grpSpPr>
          <p:sp>
            <p:nvSpPr>
              <p:cNvPr id="140" name="5"/>
              <p:cNvSpPr/>
              <p:nvPr/>
            </p:nvSpPr>
            <p:spPr>
              <a:xfrm>
                <a:off x="695324" y="1833503"/>
                <a:ext cx="4839405" cy="2032508"/>
              </a:xfrm>
              <a:prstGeom prst="roundRect">
                <a:avLst>
                  <a:gd name="adj" fmla="val 10005"/>
                </a:avLst>
              </a:prstGeom>
              <a:gradFill flip="none" rotWithShape="1">
                <a:gsLst>
                  <a:gs pos="100000">
                    <a:schemeClr val="accent1">
                      <a:lumMod val="20000"/>
                      <a:lumOff val="80000"/>
                    </a:schemeClr>
                  </a:gs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41" name="5"/>
              <p:cNvSpPr/>
              <p:nvPr/>
            </p:nvSpPr>
            <p:spPr>
              <a:xfrm rot="2684045">
                <a:off x="989118" y="2299482"/>
                <a:ext cx="147792" cy="147792"/>
              </a:xfrm>
              <a:prstGeom prst="roundRect">
                <a:avLst>
                  <a:gd name="adj" fmla="val 33114"/>
                </a:avLst>
              </a:prstGeom>
              <a:ln w="31750">
                <a:solidFill>
                  <a:schemeClr val="bg1"/>
                </a:solidFill>
              </a:ln>
              <a:effectLst>
                <a:outerShdw blurRad="292100" dist="127000" dir="5400000" sx="101000" sy="101000" algn="t" rotWithShape="0">
                  <a:schemeClr val="accent1">
                    <a:alpha val="4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42" name="Title-5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1244733" y="2113909"/>
                <a:ext cx="4233145" cy="518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 flip="none" rotWithShape="1">
                      <a:gsLst>
                        <a:gs pos="50000">
                          <a:schemeClr val="accent1"/>
                        </a:gs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2700000" scaled="1"/>
                      <a:tileRect/>
                    </a:gradFill>
                    <a:latin typeface="+mj-lt"/>
                    <a:ea typeface="+mj-ea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US" altLang="zh-CN" sz="1800" dirty="0">
                    <a:solidFill>
                      <a:schemeClr val="accent1"/>
                    </a:solidFill>
                    <a:latin typeface="+mn-ea"/>
                    <a:ea typeface="+mn-ea"/>
                  </a:rPr>
                  <a:t>Future Research Interests</a:t>
                </a:r>
                <a:endParaRPr kumimoji="0" lang="zh-CN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</a:endParaRPr>
              </a:p>
            </p:txBody>
          </p:sp>
          <p:sp>
            <p:nvSpPr>
              <p:cNvPr id="144" name="Index-5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3405601" y="2542646"/>
                <a:ext cx="2072279" cy="168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7200" b="1" i="1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100000">
                          <a:schemeClr val="accent1"/>
                        </a:gs>
                        <a:gs pos="23000">
                          <a:schemeClr val="accent1">
                            <a:lumMod val="20000"/>
                            <a:lumOff val="80000"/>
                            <a:alpha val="0"/>
                          </a:schemeClr>
                        </a:gs>
                      </a:gsLst>
                      <a:lin ang="16200000" scaled="1"/>
                      <a:tileRect/>
                    </a:gradFill>
                    <a:effectLst/>
                    <a:uLnTx/>
                    <a:uFillTx/>
                    <a:latin typeface="+mn-ea"/>
                  </a:rPr>
                  <a:t>05</a:t>
                </a:r>
                <a:endParaRPr kumimoji="0" lang="zh-CN" altLang="en-US" sz="7200" b="1" i="1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100000">
                        <a:schemeClr val="accent1"/>
                      </a:gs>
                      <a:gs pos="23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</a:gsLst>
                    <a:lin ang="16200000" scaled="1"/>
                    <a:tileRect/>
                  </a:gradFill>
                  <a:effectLst/>
                  <a:uLnTx/>
                  <a:uFillTx/>
                  <a:latin typeface="+mn-ea"/>
                </a:endParaRPr>
              </a:p>
            </p:txBody>
          </p:sp>
        </p:grpSp>
      </p:grpSp>
      <p:sp>
        <p:nvSpPr>
          <p:cNvPr id="166" name="灯片编号占位符 16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33CA9-8046-E05A-E6E5-9CE06CCFD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55D1B4D-4EE9-212A-9BDF-4352EA70ECBD}"/>
              </a:ext>
            </a:extLst>
          </p:cNvPr>
          <p:cNvSpPr/>
          <p:nvPr/>
        </p:nvSpPr>
        <p:spPr>
          <a:xfrm>
            <a:off x="787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>
            <a:extLst>
              <a:ext uri="{FF2B5EF4-FFF2-40B4-BE49-F238E27FC236}">
                <a16:creationId xmlns:a16="http://schemas.microsoft.com/office/drawing/2014/main" id="{C67AD071-23A4-39FE-ED8F-5323AB337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6517A84-95C9-DE84-AFEC-93EDDB82D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442" y="1973866"/>
            <a:ext cx="4591774" cy="28285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12E5249-0924-F2A2-2CFE-DFD378D86B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6700" y="2135941"/>
            <a:ext cx="5257800" cy="88192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9DBF8D2-F3A0-7444-B902-D59A50A2E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6699" y="4062600"/>
            <a:ext cx="5257801" cy="62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400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EB3A4A-AAB1-1A10-EAD2-826F2E2B7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1D7938D-AA79-3770-F9D5-1DFC0A74F620}"/>
              </a:ext>
            </a:extLst>
          </p:cNvPr>
          <p:cNvSpPr/>
          <p:nvPr/>
        </p:nvSpPr>
        <p:spPr>
          <a:xfrm>
            <a:off x="787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>
            <a:extLst>
              <a:ext uri="{FF2B5EF4-FFF2-40B4-BE49-F238E27FC236}">
                <a16:creationId xmlns:a16="http://schemas.microsoft.com/office/drawing/2014/main" id="{A26BD9EE-4893-D96D-D088-BF738C1E1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11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3273624-1AA5-CD44-D0FD-73E4025956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32" y="1511100"/>
            <a:ext cx="6252067" cy="390754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10AB1A2-6376-5A60-A536-9AAA261E5E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2400" y="2734072"/>
            <a:ext cx="4536000" cy="1129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00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0312" y="178950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2" name="Body-2"/>
          <p:cNvSpPr txBox="1"/>
          <p:nvPr>
            <p:custDataLst>
              <p:tags r:id="rId1"/>
            </p:custDataLst>
          </p:nvPr>
        </p:nvSpPr>
        <p:spPr>
          <a:xfrm>
            <a:off x="1577954" y="1047826"/>
            <a:ext cx="9098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i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Z3 Rule-Based Multi-Step Reasoning: DAG-Driven Dataset Generation With Variable and Semantic Constraints</a:t>
            </a:r>
            <a:endParaRPr lang="zh-CN" altLang="en-US" sz="1400" b="1" i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C2FF3F2-4BE8-9FCA-D6F4-66DC7D29EC71}"/>
              </a:ext>
            </a:extLst>
          </p:cNvPr>
          <p:cNvSpPr txBox="1"/>
          <p:nvPr/>
        </p:nvSpPr>
        <p:spPr>
          <a:xfrm>
            <a:off x="252000" y="1483200"/>
            <a:ext cx="1175040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we do?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Produced LSAT-style logical reason datasets for LLM training and eval</a:t>
            </a:r>
          </a:p>
          <a:p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we do this?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 in Reasoning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 Quality Issues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Controllability and Interpretability</a:t>
            </a:r>
          </a:p>
          <a:p>
            <a:endParaRPr lang="en-US" altLang="zh-CN" b="1" i="1" dirty="0">
              <a:solidFill>
                <a:srgbClr val="FF0000"/>
              </a:solidFill>
            </a:endParaRPr>
          </a:p>
          <a:p>
            <a:endParaRPr lang="en-US" altLang="zh-CN" b="1" i="1" dirty="0">
              <a:solidFill>
                <a:srgbClr val="FF0000"/>
              </a:solidFill>
            </a:endParaRPr>
          </a:p>
          <a:p>
            <a:r>
              <a:rPr lang="en-US" altLang="zh-CN" b="1" i="1" dirty="0">
                <a:solidFill>
                  <a:srgbClr val="FF0000"/>
                </a:solidFill>
              </a:rPr>
              <a:t>What is it like?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AR-LSAT</a:t>
            </a:r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2538A9E-C77A-2115-29A4-637187DDC4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756" y="4701828"/>
            <a:ext cx="11858888" cy="173554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3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DC22FB-E222-3179-35C4-AEC12ED19C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00" y="1347313"/>
            <a:ext cx="6265237" cy="416337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003E5B5-D859-7F17-259E-C47A85C88CD7}"/>
              </a:ext>
            </a:extLst>
          </p:cNvPr>
          <p:cNvSpPr txBox="1"/>
          <p:nvPr/>
        </p:nvSpPr>
        <p:spPr>
          <a:xfrm>
            <a:off x="7192800" y="2274837"/>
            <a:ext cx="4759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GPT-4o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64.2% in FOLIO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33% in LSAT-logic games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LogiGLUE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GPT-4o achieves 73.59% on deductive reasoning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only 31.55% on inductive tasks 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F678D-878F-E329-1676-84D804BF7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ED36467-C618-0DEB-6738-EB34906CA049}"/>
              </a:ext>
            </a:extLst>
          </p:cNvPr>
          <p:cNvSpPr/>
          <p:nvPr/>
        </p:nvSpPr>
        <p:spPr>
          <a:xfrm>
            <a:off x="143512" y="1975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>
            <a:extLst>
              <a:ext uri="{FF2B5EF4-FFF2-40B4-BE49-F238E27FC236}">
                <a16:creationId xmlns:a16="http://schemas.microsoft.com/office/drawing/2014/main" id="{B5FA60D7-BE93-4F27-D71D-0D3FDE40F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923591B-F685-A0F9-11D0-4CD9E0670431}"/>
              </a:ext>
            </a:extLst>
          </p:cNvPr>
          <p:cNvSpPr txBox="1"/>
          <p:nvPr/>
        </p:nvSpPr>
        <p:spPr>
          <a:xfrm>
            <a:off x="273600" y="921600"/>
            <a:ext cx="1158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Z3 Theorem Prover, is a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satisfiability modulo theories(SMT) solver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by Microsoft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9D55169-889B-2929-2841-CE364393B7A0}"/>
                  </a:ext>
                </a:extLst>
              </p:cNvPr>
              <p:cNvSpPr txBox="1"/>
              <p:nvPr/>
            </p:nvSpPr>
            <p:spPr>
              <a:xfrm>
                <a:off x="333600" y="1504800"/>
                <a:ext cx="168046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+2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altLang="zh-CN" b="0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9D55169-889B-2929-2841-CE364393B7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600" y="1504800"/>
                <a:ext cx="1680460" cy="276999"/>
              </a:xfrm>
              <a:prstGeom prst="rect">
                <a:avLst/>
              </a:prstGeom>
              <a:blipFill>
                <a:blip r:embed="rId3"/>
                <a:stretch>
                  <a:fillRect l="-2909" r="-2545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73CCD829-04F1-4491-1FE7-97B02E80C09F}"/>
                  </a:ext>
                </a:extLst>
              </p:cNvPr>
              <p:cNvSpPr txBox="1"/>
              <p:nvPr/>
            </p:nvSpPr>
            <p:spPr>
              <a:xfrm>
                <a:off x="333600" y="1844930"/>
                <a:ext cx="198182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+4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=−2</m:t>
                      </m:r>
                    </m:oMath>
                  </m:oMathPara>
                </a14:m>
                <a:endParaRPr lang="en-US" altLang="zh-CN" b="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73CCD829-04F1-4491-1FE7-97B02E80C0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600" y="1844930"/>
                <a:ext cx="1981825" cy="276999"/>
              </a:xfrm>
              <a:prstGeom prst="rect">
                <a:avLst/>
              </a:prstGeom>
              <a:blipFill>
                <a:blip r:embed="rId4"/>
                <a:stretch>
                  <a:fillRect l="-2154" r="-2154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C7354101-16DA-F7B2-0508-EF423707ACF7}"/>
                  </a:ext>
                </a:extLst>
              </p:cNvPr>
              <p:cNvSpPr txBox="1"/>
              <p:nvPr/>
            </p:nvSpPr>
            <p:spPr>
              <a:xfrm>
                <a:off x="333600" y="2249656"/>
                <a:ext cx="1667636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altLang="zh-CN" b="0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C7354101-16DA-F7B2-0508-EF423707AC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600" y="2249656"/>
                <a:ext cx="1667636" cy="51860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3C69EFB-8990-76D3-B40E-4BABB7FD3C88}"/>
                  </a:ext>
                </a:extLst>
              </p:cNvPr>
              <p:cNvSpPr txBox="1"/>
              <p:nvPr/>
            </p:nvSpPr>
            <p:spPr>
              <a:xfrm>
                <a:off x="3902400" y="1643299"/>
                <a:ext cx="5378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When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=−2,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=−2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all expressions are true</a:t>
                </a:r>
              </a:p>
              <a:p>
                <a:r>
                  <a:rPr lang="en-US" altLang="zh-CN" dirty="0"/>
                  <a:t>Therefore, this problem is </a:t>
                </a:r>
                <a:r>
                  <a:rPr lang="en-US" altLang="zh-CN" b="1" dirty="0">
                    <a:solidFill>
                      <a:srgbClr val="FF0000"/>
                    </a:solidFill>
                  </a:rPr>
                  <a:t>satisfiable</a:t>
                </a:r>
                <a:endParaRPr lang="zh-CN" alt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3C69EFB-8990-76D3-B40E-4BABB7FD3C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2400" y="1643299"/>
                <a:ext cx="5378400" cy="646331"/>
              </a:xfrm>
              <a:prstGeom prst="rect">
                <a:avLst/>
              </a:prstGeom>
              <a:blipFill>
                <a:blip r:embed="rId6"/>
                <a:stretch>
                  <a:fillRect l="-907" t="-5660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图片 13">
            <a:extLst>
              <a:ext uri="{FF2B5EF4-FFF2-40B4-BE49-F238E27FC236}">
                <a16:creationId xmlns:a16="http://schemas.microsoft.com/office/drawing/2014/main" id="{7A7E683D-338A-8165-A29D-7D5BDB1A31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0665" y="3212960"/>
            <a:ext cx="4370670" cy="287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274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0525C-8B76-836E-D7AF-F4241C84F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E6A155E-9A66-535A-757C-1C77509BBB12}"/>
              </a:ext>
            </a:extLst>
          </p:cNvPr>
          <p:cNvSpPr/>
          <p:nvPr/>
        </p:nvSpPr>
        <p:spPr>
          <a:xfrm>
            <a:off x="143512" y="1975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>
            <a:extLst>
              <a:ext uri="{FF2B5EF4-FFF2-40B4-BE49-F238E27FC236}">
                <a16:creationId xmlns:a16="http://schemas.microsoft.com/office/drawing/2014/main" id="{7E7191ED-CD13-7A92-5E47-EAAF92DBE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15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6AEF607-D498-EE2C-BE08-6838A7583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70" y="985413"/>
            <a:ext cx="11467659" cy="516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479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371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16</a:t>
            </a:fld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58F1ED3-BCB8-9AE8-ED5E-C8651A550A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800" y="1198827"/>
            <a:ext cx="8258400" cy="456114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96629-8DAD-F4EA-8039-095C6EABA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7768865-DEBD-3C7A-56C9-0DE876C32930}"/>
              </a:ext>
            </a:extLst>
          </p:cNvPr>
          <p:cNvSpPr/>
          <p:nvPr/>
        </p:nvSpPr>
        <p:spPr>
          <a:xfrm>
            <a:off x="165112" y="1975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>
            <a:extLst>
              <a:ext uri="{FF2B5EF4-FFF2-40B4-BE49-F238E27FC236}">
                <a16:creationId xmlns:a16="http://schemas.microsoft.com/office/drawing/2014/main" id="{6362304A-2350-86A7-1F1E-4D6CC3D86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17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7BD3D7-6857-DA22-3740-149850F95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0322" y="1287579"/>
            <a:ext cx="2559847" cy="262576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AD74CA2-88D3-CF88-D880-9923B979D6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615" y="969420"/>
            <a:ext cx="4877985" cy="326208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8367A0B-DFA2-1303-B664-9085E42F62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2370" y="4774582"/>
            <a:ext cx="5427259" cy="47768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167D9EA-FF63-63BF-794D-75F2B9ACFA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7199" y="5489706"/>
            <a:ext cx="11397600" cy="39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948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608510-6C11-590A-1D90-5DAF6700C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FEF8474-BDF4-9B78-9995-12280DA84317}"/>
              </a:ext>
            </a:extLst>
          </p:cNvPr>
          <p:cNvSpPr/>
          <p:nvPr/>
        </p:nvSpPr>
        <p:spPr>
          <a:xfrm>
            <a:off x="2371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>
            <a:extLst>
              <a:ext uri="{FF2B5EF4-FFF2-40B4-BE49-F238E27FC236}">
                <a16:creationId xmlns:a16="http://schemas.microsoft.com/office/drawing/2014/main" id="{A9AED821-B7D5-8DCB-7AEF-CC459A6B0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18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14867C7-8B5D-8189-5C94-4D76BE5006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83" y="984059"/>
            <a:ext cx="7358518" cy="488988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87C0B3F-F76A-197A-E4D6-8643C684B290}"/>
              </a:ext>
            </a:extLst>
          </p:cNvPr>
          <p:cNvSpPr txBox="1"/>
          <p:nvPr/>
        </p:nvSpPr>
        <p:spPr>
          <a:xfrm>
            <a:off x="8020312" y="2136337"/>
            <a:ext cx="41716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1000 sample data, including: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Biconditional Elimination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Conjunction Introduction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Conjunction Elimination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Disjunction Introduction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Hypothetical Syllogism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Modus Ponens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Transitivity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Universal Instantiation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710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1577" y="190366"/>
            <a:ext cx="361509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2" name="组合 1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379054" y="1194202"/>
            <a:ext cx="8325126" cy="4562708"/>
            <a:chOff x="2126292" y="1527577"/>
            <a:chExt cx="7880580" cy="4562708"/>
          </a:xfrm>
        </p:grpSpPr>
        <p:sp>
          <p:nvSpPr>
            <p:cNvPr id="29" name="0"/>
            <p:cNvSpPr/>
            <p:nvPr/>
          </p:nvSpPr>
          <p:spPr>
            <a:xfrm rot="16671718">
              <a:off x="2964064" y="1195589"/>
              <a:ext cx="4562708" cy="5226684"/>
            </a:xfrm>
            <a:custGeom>
              <a:avLst/>
              <a:gdLst>
                <a:gd name="connsiteX0" fmla="*/ 5226494 w 10452989"/>
                <a:gd name="connsiteY0" fmla="*/ 0 h 10452989"/>
                <a:gd name="connsiteX1" fmla="*/ 9788947 w 10452989"/>
                <a:gd name="connsiteY1" fmla="*/ 2676931 h 10452989"/>
                <a:gd name="connsiteX2" fmla="*/ 5226495 w 10452989"/>
                <a:gd name="connsiteY2" fmla="*/ 5226495 h 10452989"/>
                <a:gd name="connsiteX3" fmla="*/ 5226494 w 10452989"/>
                <a:gd name="connsiteY3" fmla="*/ 0 h 10452989"/>
                <a:gd name="connsiteX0-1" fmla="*/ 5226494 w 10452989"/>
                <a:gd name="connsiteY0-2" fmla="*/ 0 h 10452989"/>
                <a:gd name="connsiteX1-3" fmla="*/ 9788947 w 10452989"/>
                <a:gd name="connsiteY1-4" fmla="*/ 2676931 h 10452989"/>
                <a:gd name="connsiteX0-5" fmla="*/ 0 w 4562453"/>
                <a:gd name="connsiteY0-6" fmla="*/ 0 h 5226495"/>
                <a:gd name="connsiteX1-7" fmla="*/ 4562453 w 4562453"/>
                <a:gd name="connsiteY1-8" fmla="*/ 2676931 h 5226495"/>
                <a:gd name="connsiteX2-9" fmla="*/ 1 w 4562453"/>
                <a:gd name="connsiteY2-10" fmla="*/ 5226495 h 5226495"/>
                <a:gd name="connsiteX3-11" fmla="*/ 0 w 4562453"/>
                <a:gd name="connsiteY3-12" fmla="*/ 0 h 5226495"/>
                <a:gd name="connsiteX0-13" fmla="*/ 0 w 4562453"/>
                <a:gd name="connsiteY0-14" fmla="*/ 0 h 5226495"/>
                <a:gd name="connsiteX1-15" fmla="*/ 4562453 w 4562453"/>
                <a:gd name="connsiteY1-16" fmla="*/ 2676931 h 52264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4562453" h="5226495" stroke="0" extrusionOk="0">
                  <a:moveTo>
                    <a:pt x="0" y="0"/>
                  </a:moveTo>
                  <a:cubicBezTo>
                    <a:pt x="1893438" y="0"/>
                    <a:pt x="3708486" y="1014439"/>
                    <a:pt x="4562453" y="2676931"/>
                  </a:cubicBezTo>
                  <a:lnTo>
                    <a:pt x="1" y="5226495"/>
                  </a:lnTo>
                  <a:cubicBezTo>
                    <a:pt x="1" y="3484330"/>
                    <a:pt x="0" y="1742165"/>
                    <a:pt x="0" y="0"/>
                  </a:cubicBezTo>
                  <a:close/>
                </a:path>
                <a:path w="4562453" h="5226495" fill="none">
                  <a:moveTo>
                    <a:pt x="0" y="0"/>
                  </a:moveTo>
                  <a:cubicBezTo>
                    <a:pt x="1893438" y="0"/>
                    <a:pt x="3638805" y="1024060"/>
                    <a:pt x="4562453" y="2676931"/>
                  </a:cubicBezTo>
                </a:path>
              </a:pathLst>
            </a:custGeom>
            <a:ln>
              <a:gradFill flip="none" rotWithShape="1">
                <a:gsLst>
                  <a:gs pos="91608">
                    <a:schemeClr val="accent1">
                      <a:alpha val="16000"/>
                    </a:schemeClr>
                  </a:gs>
                  <a:gs pos="6294">
                    <a:schemeClr val="accent1">
                      <a:alpha val="18000"/>
                    </a:schemeClr>
                  </a:gs>
                  <a:gs pos="20000">
                    <a:schemeClr val="accent1"/>
                  </a:gs>
                  <a:gs pos="80000">
                    <a:schemeClr val="accent1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2995237" y="2136658"/>
              <a:ext cx="7011635" cy="804885"/>
              <a:chOff x="2995237" y="2136658"/>
              <a:chExt cx="7011635" cy="804885"/>
            </a:xfrm>
          </p:grpSpPr>
          <p:sp>
            <p:nvSpPr>
              <p:cNvPr id="22" name="Index-1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2995237" y="2438382"/>
                <a:ext cx="469900" cy="400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accent1"/>
                    </a:solidFill>
                  </a:rPr>
                  <a:t>01</a:t>
                </a:r>
              </a:p>
            </p:txBody>
          </p:sp>
          <p:sp>
            <p:nvSpPr>
              <p:cNvPr id="23" name="1"/>
              <p:cNvSpPr/>
              <p:nvPr/>
            </p:nvSpPr>
            <p:spPr>
              <a:xfrm>
                <a:off x="3829217" y="2576494"/>
                <a:ext cx="123825" cy="12382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1"/>
              <p:cNvSpPr/>
              <p:nvPr/>
            </p:nvSpPr>
            <p:spPr>
              <a:xfrm rot="13500000">
                <a:off x="4503250" y="2402502"/>
                <a:ext cx="471805" cy="471805"/>
              </a:xfrm>
              <a:prstGeom prst="teardrop">
                <a:avLst>
                  <a:gd name="adj" fmla="val 126895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1"/>
              <p:cNvSpPr/>
              <p:nvPr/>
            </p:nvSpPr>
            <p:spPr>
              <a:xfrm>
                <a:off x="4551212" y="2453301"/>
                <a:ext cx="367030" cy="3670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6" name="1" descr="原子 纯色填充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90899" y="2500000"/>
                <a:ext cx="287655" cy="287655"/>
              </a:xfrm>
              <a:prstGeom prst="rect">
                <a:avLst/>
              </a:prstGeom>
            </p:spPr>
          </p:pic>
          <p:sp>
            <p:nvSpPr>
              <p:cNvPr id="27" name="Title-1"/>
              <p:cNvSpPr/>
              <p:nvPr>
                <p:custDataLst>
                  <p:tags r:id="rId6"/>
                </p:custDataLst>
              </p:nvPr>
            </p:nvSpPr>
            <p:spPr>
              <a:xfrm>
                <a:off x="5220671" y="2136658"/>
                <a:ext cx="1888621" cy="39560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1600" b="1" dirty="0"/>
                  <a:t>Industry Project1</a:t>
                </a:r>
                <a:endParaRPr lang="zh-CN" altLang="en-US" sz="1600" b="1" dirty="0"/>
              </a:p>
            </p:txBody>
          </p:sp>
          <p:sp>
            <p:nvSpPr>
              <p:cNvPr id="28" name="Body-1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5220671" y="2633766"/>
                <a:ext cx="478620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Multimodal image-text understanding and Knowledge Retrieval</a:t>
                </a:r>
                <a:endParaRPr lang="zh-CN" altLang="en-US" sz="1400" i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2126292" y="3948569"/>
              <a:ext cx="7197152" cy="743271"/>
              <a:chOff x="2126292" y="3948569"/>
              <a:chExt cx="7197152" cy="743271"/>
            </a:xfrm>
          </p:grpSpPr>
          <p:sp>
            <p:nvSpPr>
              <p:cNvPr id="15" name="Index-2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126292" y="4148790"/>
                <a:ext cx="469900" cy="400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accent2"/>
                    </a:solidFill>
                  </a:rPr>
                  <a:t>02</a:t>
                </a:r>
              </a:p>
            </p:txBody>
          </p:sp>
          <p:sp>
            <p:nvSpPr>
              <p:cNvPr id="16" name="2"/>
              <p:cNvSpPr/>
              <p:nvPr/>
            </p:nvSpPr>
            <p:spPr>
              <a:xfrm>
                <a:off x="2642724" y="4286902"/>
                <a:ext cx="123825" cy="12382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2"/>
              <p:cNvSpPr/>
              <p:nvPr/>
            </p:nvSpPr>
            <p:spPr>
              <a:xfrm rot="13500000">
                <a:off x="3231543" y="4112910"/>
                <a:ext cx="471805" cy="471805"/>
              </a:xfrm>
              <a:prstGeom prst="teardrop">
                <a:avLst>
                  <a:gd name="adj" fmla="val 126895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2"/>
              <p:cNvSpPr/>
              <p:nvPr/>
            </p:nvSpPr>
            <p:spPr>
              <a:xfrm>
                <a:off x="3283930" y="4165298"/>
                <a:ext cx="367030" cy="3670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9" name="Title-2"/>
              <p:cNvSpPr/>
              <p:nvPr>
                <p:custDataLst>
                  <p:tags r:id="rId3"/>
                </p:custDataLst>
              </p:nvPr>
            </p:nvSpPr>
            <p:spPr>
              <a:xfrm>
                <a:off x="4019250" y="3948569"/>
                <a:ext cx="1797983" cy="39560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1600" b="1" dirty="0"/>
                  <a:t>Industry Project2</a:t>
                </a:r>
                <a:endParaRPr lang="zh-CN" altLang="en-US" sz="1600" b="1" dirty="0"/>
              </a:p>
            </p:txBody>
          </p:sp>
          <p:sp>
            <p:nvSpPr>
              <p:cNvPr id="20" name="Body-2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3953042" y="4384063"/>
                <a:ext cx="53704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Small-parameter Large Language Model: Pre-training and Fine-Tuning</a:t>
                </a:r>
                <a:endParaRPr lang="zh-CN" altLang="en-US" sz="1400" i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21" name="2" descr="双星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349609" y="4233286"/>
                <a:ext cx="231054" cy="231054"/>
              </a:xfrm>
              <a:prstGeom prst="rect">
                <a:avLst/>
              </a:prstGeom>
            </p:spPr>
          </p:pic>
        </p:grpSp>
      </p:grp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3487" y="190366"/>
            <a:ext cx="234711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2" name="组合 1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983" y="3286857"/>
            <a:ext cx="10870034" cy="2405650"/>
            <a:chOff x="695325" y="2994381"/>
            <a:chExt cx="10870034" cy="2405650"/>
          </a:xfrm>
        </p:grpSpPr>
        <p:grpSp>
          <p:nvGrpSpPr>
            <p:cNvPr id="3" name="组合 2"/>
            <p:cNvGrpSpPr/>
            <p:nvPr/>
          </p:nvGrpSpPr>
          <p:grpSpPr>
            <a:xfrm>
              <a:off x="695325" y="3020475"/>
              <a:ext cx="10801350" cy="1201227"/>
              <a:chOff x="695325" y="3020475"/>
              <a:chExt cx="10801350" cy="1201227"/>
            </a:xfrm>
          </p:grpSpPr>
          <p:cxnSp>
            <p:nvCxnSpPr>
              <p:cNvPr id="41" name="1"/>
              <p:cNvCxnSpPr>
                <a:cxnSpLocks noChangeShapeType="1"/>
              </p:cNvCxnSpPr>
              <p:nvPr>
                <p:custDataLst>
                  <p:tags r:id="rId23"/>
                </p:custDataLst>
              </p:nvPr>
            </p:nvCxnSpPr>
            <p:spPr bwMode="auto">
              <a:xfrm>
                <a:off x="695325" y="3591579"/>
                <a:ext cx="10801350" cy="1587"/>
              </a:xfrm>
              <a:prstGeom prst="line">
                <a:avLst/>
              </a:prstGeom>
              <a:noFill/>
              <a:ln w="19050" cap="rnd">
                <a:solidFill>
                  <a:schemeClr val="tx2">
                    <a:lumMod val="75000"/>
                    <a:lumOff val="25000"/>
                  </a:schemeClr>
                </a:solidFill>
                <a:prstDash val="lgDash"/>
                <a:rou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42" name="组合 41"/>
              <p:cNvGrpSpPr/>
              <p:nvPr/>
            </p:nvGrpSpPr>
            <p:grpSpPr>
              <a:xfrm>
                <a:off x="723735" y="3020475"/>
                <a:ext cx="1655064" cy="1201227"/>
                <a:chOff x="466210" y="3020475"/>
                <a:chExt cx="1655064" cy="1201227"/>
              </a:xfrm>
            </p:grpSpPr>
            <p:grpSp>
              <p:nvGrpSpPr>
                <p:cNvPr id="43" name="组合 42"/>
                <p:cNvGrpSpPr/>
                <p:nvPr/>
              </p:nvGrpSpPr>
              <p:grpSpPr>
                <a:xfrm>
                  <a:off x="466210" y="3020475"/>
                  <a:ext cx="1655064" cy="399891"/>
                  <a:chOff x="3355848" y="1609344"/>
                  <a:chExt cx="1655064" cy="399891"/>
                </a:xfrm>
                <a:solidFill>
                  <a:schemeClr val="accent1"/>
                </a:solidFill>
              </p:grpSpPr>
              <p:sp>
                <p:nvSpPr>
                  <p:cNvPr id="49" name="1"/>
                  <p:cNvSpPr/>
                  <p:nvPr>
                    <p:custDataLst>
                      <p:tags r:id="rId27"/>
                    </p:custDataLst>
                  </p:nvPr>
                </p:nvSpPr>
                <p:spPr>
                  <a:xfrm>
                    <a:off x="3355848" y="1609344"/>
                    <a:ext cx="1655064" cy="332868"/>
                  </a:xfrm>
                  <a:prstGeom prst="roundRect">
                    <a:avLst>
                      <a:gd name="adj" fmla="val 50000"/>
                    </a:avLst>
                  </a:prstGeom>
                  <a:grpFill/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" name="1"/>
                  <p:cNvSpPr/>
                  <p:nvPr>
                    <p:custDataLst>
                      <p:tags r:id="rId28"/>
                    </p:custDataLst>
                  </p:nvPr>
                </p:nvSpPr>
                <p:spPr>
                  <a:xfrm rot="2700000">
                    <a:off x="4017739" y="1677954"/>
                    <a:ext cx="331281" cy="331281"/>
                  </a:xfrm>
                  <a:prstGeom prst="roundRect">
                    <a:avLst/>
                  </a:prstGeom>
                  <a:grpFill/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44" name="Index-1"/>
                <p:cNvSpPr txBox="1"/>
                <p:nvPr>
                  <p:custDataLst>
                    <p:tags r:id="rId24"/>
                  </p:custDataLst>
                </p:nvPr>
              </p:nvSpPr>
              <p:spPr>
                <a:xfrm>
                  <a:off x="524623" y="3027312"/>
                  <a:ext cx="153823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/>
                <a:p>
                  <a:pPr algn="ctr"/>
                  <a:r>
                    <a:rPr lang="en-US" altLang="zh-CN" sz="1400" b="1" dirty="0">
                      <a:solidFill>
                        <a:schemeClr val="bg1"/>
                      </a:solidFill>
                    </a:rPr>
                    <a:t>2016 - 2020</a:t>
                  </a:r>
                  <a:endParaRPr lang="zh-CN" altLang="en-US" sz="14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5" name="1"/>
                <p:cNvSpPr>
                  <a:spLocks noChangeArrowheads="1"/>
                </p:cNvSpPr>
                <p:nvPr>
                  <p:custDataLst>
                    <p:tags r:id="rId25"/>
                  </p:custDataLst>
                </p:nvPr>
              </p:nvSpPr>
              <p:spPr bwMode="auto">
                <a:xfrm>
                  <a:off x="1207246" y="3505179"/>
                  <a:ext cx="172990" cy="1728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lang="zh-CN" altLang="zh-CN" dirty="0">
                    <a:sym typeface="思源黑体 CN Regular" panose="020B0500000000000000" charset="-122"/>
                  </a:endParaRPr>
                </a:p>
              </p:txBody>
            </p:sp>
            <p:sp>
              <p:nvSpPr>
                <p:cNvPr id="47" name="Title-1"/>
                <p:cNvSpPr txBox="1"/>
                <p:nvPr>
                  <p:custDataLst>
                    <p:tags r:id="rId26"/>
                  </p:custDataLst>
                </p:nvPr>
              </p:nvSpPr>
              <p:spPr>
                <a:xfrm>
                  <a:off x="563305" y="3852370"/>
                  <a:ext cx="146087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/>
                <a:p>
                  <a:pPr algn="ctr"/>
                  <a:r>
                    <a:rPr lang="en-US" altLang="zh-CN" b="1" dirty="0">
                      <a:solidFill>
                        <a:schemeClr val="accent1"/>
                      </a:solidFill>
                      <a:effectLst>
                        <a:outerShdw blurRad="101600" dist="254000" dir="2700000" sx="98000" sy="98000" algn="tl" rotWithShape="0">
                          <a:schemeClr val="accent1">
                            <a:alpha val="20000"/>
                          </a:schemeClr>
                        </a:outerShdw>
                      </a:effectLst>
                    </a:rPr>
                    <a:t>TJUT</a:t>
                  </a:r>
                  <a:endParaRPr lang="zh-CN" altLang="en-US" b="1" dirty="0">
                    <a:solidFill>
                      <a:schemeClr val="accent1"/>
                    </a:solidFill>
                    <a:effectLst>
                      <a:outerShdw blurRad="101600" dist="254000" dir="2700000" sx="98000" sy="98000" algn="tl" rotWithShape="0">
                        <a:schemeClr val="accent1">
                          <a:alpha val="20000"/>
                        </a:schemeClr>
                      </a:outerShdw>
                    </a:effectLst>
                  </a:endParaRPr>
                </a:p>
              </p:txBody>
            </p:sp>
          </p:grpSp>
        </p:grpSp>
        <p:grpSp>
          <p:nvGrpSpPr>
            <p:cNvPr id="5" name="组合 4"/>
            <p:cNvGrpSpPr/>
            <p:nvPr/>
          </p:nvGrpSpPr>
          <p:grpSpPr>
            <a:xfrm>
              <a:off x="2996102" y="2996534"/>
              <a:ext cx="1655064" cy="1170450"/>
              <a:chOff x="2345809" y="2996534"/>
              <a:chExt cx="1655064" cy="1170450"/>
            </a:xfrm>
          </p:grpSpPr>
          <p:grpSp>
            <p:nvGrpSpPr>
              <p:cNvPr id="33" name="组合 32"/>
              <p:cNvGrpSpPr/>
              <p:nvPr/>
            </p:nvGrpSpPr>
            <p:grpSpPr>
              <a:xfrm flipV="1">
                <a:off x="2345809" y="3767093"/>
                <a:ext cx="1655064" cy="399891"/>
                <a:chOff x="3355848" y="1609344"/>
                <a:chExt cx="1655064" cy="399891"/>
              </a:xfrm>
              <a:solidFill>
                <a:schemeClr val="accent2"/>
              </a:solidFill>
            </p:grpSpPr>
            <p:sp>
              <p:nvSpPr>
                <p:cNvPr id="39" name="2"/>
                <p:cNvSpPr/>
                <p:nvPr>
                  <p:custDataLst>
                    <p:tags r:id="rId21"/>
                  </p:custDataLst>
                </p:nvPr>
              </p:nvSpPr>
              <p:spPr>
                <a:xfrm>
                  <a:off x="3355848" y="1609344"/>
                  <a:ext cx="1655064" cy="33286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" name="2"/>
                <p:cNvSpPr/>
                <p:nvPr>
                  <p:custDataLst>
                    <p:tags r:id="rId22"/>
                  </p:custDataLst>
                </p:nvPr>
              </p:nvSpPr>
              <p:spPr>
                <a:xfrm rot="2700000">
                  <a:off x="4017739" y="1677954"/>
                  <a:ext cx="331281" cy="331281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4" name="Index-2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2404222" y="3852370"/>
                <a:ext cx="1538236" cy="307777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</a:rPr>
                  <a:t>2019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2"/>
              <p:cNvSpPr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086846" y="3505179"/>
                <a:ext cx="172990" cy="1728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zh-CN" dirty="0">
                  <a:sym typeface="思源黑体 CN Regular" panose="020B0500000000000000" charset="-122"/>
                </a:endParaRPr>
              </a:p>
            </p:txBody>
          </p:sp>
          <p:sp>
            <p:nvSpPr>
              <p:cNvPr id="37" name="Title-2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2447035" y="2996534"/>
                <a:ext cx="1460874" cy="369332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b="1" dirty="0">
                    <a:solidFill>
                      <a:schemeClr val="accent2"/>
                    </a:solidFill>
                    <a:effectLst>
                      <a:outerShdw blurRad="101600" dist="254000" dir="2700000" sx="98000" sy="98000" algn="tl" rotWithShape="0">
                        <a:schemeClr val="accent2">
                          <a:alpha val="20000"/>
                        </a:schemeClr>
                      </a:outerShdw>
                    </a:effectLst>
                  </a:rPr>
                  <a:t>Mobileye</a:t>
                </a:r>
                <a:endParaRPr lang="zh-CN" altLang="en-US" b="1" dirty="0">
                  <a:solidFill>
                    <a:schemeClr val="accent2"/>
                  </a:solidFill>
                  <a:effectLst>
                    <a:outerShdw blurRad="101600" dist="254000" dir="2700000" sx="98000" sy="98000" algn="tl" rotWithShape="0">
                      <a:schemeClr val="accent2">
                        <a:alpha val="20000"/>
                      </a:schemeClr>
                    </a:outerShdw>
                  </a:effectLst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5268469" y="3020475"/>
              <a:ext cx="1655064" cy="1201227"/>
              <a:chOff x="4212592" y="3020475"/>
              <a:chExt cx="1655064" cy="1201227"/>
            </a:xfrm>
          </p:grpSpPr>
          <p:grpSp>
            <p:nvGrpSpPr>
              <p:cNvPr id="25" name="组合 24"/>
              <p:cNvGrpSpPr/>
              <p:nvPr/>
            </p:nvGrpSpPr>
            <p:grpSpPr>
              <a:xfrm>
                <a:off x="4212592" y="3020475"/>
                <a:ext cx="1655064" cy="399891"/>
                <a:chOff x="3355848" y="1609344"/>
                <a:chExt cx="1655064" cy="399891"/>
              </a:xfrm>
              <a:solidFill>
                <a:schemeClr val="accent3"/>
              </a:solidFill>
            </p:grpSpPr>
            <p:sp>
              <p:nvSpPr>
                <p:cNvPr id="31" name="3"/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3355848" y="1609344"/>
                  <a:ext cx="1655064" cy="33286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3"/>
                <p:cNvSpPr/>
                <p:nvPr>
                  <p:custDataLst>
                    <p:tags r:id="rId17"/>
                  </p:custDataLst>
                </p:nvPr>
              </p:nvSpPr>
              <p:spPr>
                <a:xfrm rot="2700000">
                  <a:off x="4017739" y="1677954"/>
                  <a:ext cx="331281" cy="331281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6" name="Index-3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4271005" y="3027312"/>
                <a:ext cx="1538236" cy="307777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</a:rPr>
                  <a:t>2021 - 2022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3"/>
              <p:cNvSpPr>
                <a:spLocks noChangeArrowhead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4953628" y="3505179"/>
                <a:ext cx="172990" cy="1728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zh-CN" dirty="0">
                  <a:sym typeface="思源黑体 CN Regular" panose="020B0500000000000000" charset="-122"/>
                </a:endParaRPr>
              </a:p>
            </p:txBody>
          </p:sp>
          <p:sp>
            <p:nvSpPr>
              <p:cNvPr id="29" name="Title-3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4309687" y="3852370"/>
                <a:ext cx="1460874" cy="369332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b="1" dirty="0">
                    <a:solidFill>
                      <a:schemeClr val="accent3"/>
                    </a:solidFill>
                    <a:effectLst>
                      <a:outerShdw blurRad="101600" dist="254000" dir="2700000" sx="98000" sy="98000" algn="tl" rotWithShape="0">
                        <a:schemeClr val="accent3">
                          <a:alpha val="20000"/>
                        </a:schemeClr>
                      </a:outerShdw>
                    </a:effectLst>
                  </a:rPr>
                  <a:t>UoM</a:t>
                </a:r>
                <a:endParaRPr lang="zh-CN" altLang="en-US" b="1" dirty="0">
                  <a:solidFill>
                    <a:schemeClr val="accent3"/>
                  </a:solidFill>
                  <a:effectLst>
                    <a:outerShdw blurRad="101600" dist="254000" dir="2700000" sx="98000" sy="98000" algn="tl" rotWithShape="0">
                      <a:schemeClr val="accent3">
                        <a:alpha val="20000"/>
                      </a:schemeClr>
                    </a:outerShdw>
                  </a:effectLst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7540836" y="2994381"/>
              <a:ext cx="1655064" cy="1172603"/>
              <a:chOff x="6092191" y="2994381"/>
              <a:chExt cx="1655064" cy="1172603"/>
            </a:xfrm>
          </p:grpSpPr>
          <p:grpSp>
            <p:nvGrpSpPr>
              <p:cNvPr id="17" name="组合 16"/>
              <p:cNvGrpSpPr/>
              <p:nvPr/>
            </p:nvGrpSpPr>
            <p:grpSpPr>
              <a:xfrm flipV="1">
                <a:off x="6092191" y="3767093"/>
                <a:ext cx="1655064" cy="399891"/>
                <a:chOff x="3355848" y="1609344"/>
                <a:chExt cx="1655064" cy="399891"/>
              </a:xfrm>
              <a:solidFill>
                <a:schemeClr val="accent4"/>
              </a:solidFill>
            </p:grpSpPr>
            <p:sp>
              <p:nvSpPr>
                <p:cNvPr id="23" name="4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3355848" y="1609344"/>
                  <a:ext cx="1655064" cy="33286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4" name="4"/>
                <p:cNvSpPr/>
                <p:nvPr>
                  <p:custDataLst>
                    <p:tags r:id="rId12"/>
                  </p:custDataLst>
                </p:nvPr>
              </p:nvSpPr>
              <p:spPr>
                <a:xfrm rot="2700000">
                  <a:off x="4017739" y="1677954"/>
                  <a:ext cx="331281" cy="331281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8" name="Index-4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6150604" y="3852370"/>
                <a:ext cx="1538236" cy="307777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</a:rPr>
                  <a:t>2022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4"/>
              <p:cNvSpPr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6833228" y="3505179"/>
                <a:ext cx="172990" cy="1728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zh-CN" dirty="0">
                  <a:sym typeface="思源黑体 CN Regular" panose="020B0500000000000000" charset="-122"/>
                </a:endParaRPr>
              </a:p>
            </p:txBody>
          </p:sp>
          <p:sp>
            <p:nvSpPr>
              <p:cNvPr id="21" name="Title-4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6150604" y="2994381"/>
                <a:ext cx="1460874" cy="369332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b="1" dirty="0" err="1">
                    <a:solidFill>
                      <a:schemeClr val="accent4"/>
                    </a:solidFill>
                    <a:effectLst>
                      <a:outerShdw blurRad="101600" dist="254000" dir="2700000" sx="98000" sy="98000" algn="tl" rotWithShape="0">
                        <a:schemeClr val="accent4">
                          <a:alpha val="20000"/>
                        </a:schemeClr>
                      </a:outerShdw>
                    </a:effectLst>
                  </a:rPr>
                  <a:t>DiDi</a:t>
                </a:r>
                <a:endParaRPr lang="zh-CN" altLang="en-US" b="1" dirty="0">
                  <a:solidFill>
                    <a:schemeClr val="accent4"/>
                  </a:solidFill>
                  <a:effectLst>
                    <a:outerShdw blurRad="101600" dist="254000" dir="2700000" sx="98000" sy="98000" algn="tl" rotWithShape="0">
                      <a:schemeClr val="accent4">
                        <a:alpha val="20000"/>
                      </a:schemeClr>
                    </a:outerShdw>
                  </a:effectLst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9813201" y="3020475"/>
              <a:ext cx="1752158" cy="2379556"/>
              <a:chOff x="7958974" y="3020475"/>
              <a:chExt cx="1752158" cy="2379556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7958974" y="3020475"/>
                <a:ext cx="1655064" cy="399891"/>
                <a:chOff x="3355848" y="1609344"/>
                <a:chExt cx="1655064" cy="399891"/>
              </a:xfrm>
              <a:solidFill>
                <a:schemeClr val="accent5"/>
              </a:solidFill>
            </p:grpSpPr>
            <p:sp>
              <p:nvSpPr>
                <p:cNvPr id="15" name="5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3355848" y="1609344"/>
                  <a:ext cx="1655064" cy="33286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5"/>
                <p:cNvSpPr/>
                <p:nvPr>
                  <p:custDataLst>
                    <p:tags r:id="rId7"/>
                  </p:custDataLst>
                </p:nvPr>
              </p:nvSpPr>
              <p:spPr>
                <a:xfrm rot="2700000">
                  <a:off x="4017739" y="1677954"/>
                  <a:ext cx="331281" cy="331281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" name="Index-5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8017387" y="3027312"/>
                <a:ext cx="1538236" cy="307777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</a:rPr>
                  <a:t>2023 - Current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5"/>
              <p:cNvSpPr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8700010" y="3505179"/>
                <a:ext cx="172990" cy="172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zh-CN" dirty="0">
                  <a:sym typeface="思源黑体 CN Regular" panose="020B0500000000000000" charset="-122"/>
                </a:endParaRPr>
              </a:p>
            </p:txBody>
          </p:sp>
          <p:grpSp>
            <p:nvGrpSpPr>
              <p:cNvPr id="12" name="组合 11"/>
              <p:cNvGrpSpPr/>
              <p:nvPr/>
            </p:nvGrpSpPr>
            <p:grpSpPr>
              <a:xfrm>
                <a:off x="8056068" y="3852370"/>
                <a:ext cx="1655064" cy="1547661"/>
                <a:chOff x="757494" y="3852370"/>
                <a:chExt cx="1655064" cy="1547661"/>
              </a:xfrm>
            </p:grpSpPr>
            <p:sp>
              <p:nvSpPr>
                <p:cNvPr id="13" name="Title-5"/>
                <p:cNvSpPr txBox="1"/>
                <p:nvPr>
                  <p:custDataLst>
                    <p:tags r:id="rId4"/>
                  </p:custDataLst>
                </p:nvPr>
              </p:nvSpPr>
              <p:spPr>
                <a:xfrm>
                  <a:off x="757494" y="3852370"/>
                  <a:ext cx="165506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/>
                <a:p>
                  <a:pPr algn="ctr"/>
                  <a:r>
                    <a:rPr lang="en-US" altLang="zh-CN" b="1" dirty="0">
                      <a:solidFill>
                        <a:schemeClr val="accent5"/>
                      </a:solidFill>
                      <a:effectLst>
                        <a:outerShdw blurRad="101600" dist="254000" dir="2700000" sx="98000" sy="98000" algn="tl" rotWithShape="0">
                          <a:schemeClr val="accent5">
                            <a:alpha val="20000"/>
                          </a:schemeClr>
                        </a:outerShdw>
                      </a:effectLst>
                    </a:rPr>
                    <a:t>China Unicom</a:t>
                  </a:r>
                  <a:endParaRPr lang="zh-CN" altLang="en-US" b="1" dirty="0">
                    <a:solidFill>
                      <a:schemeClr val="accent5"/>
                    </a:solidFill>
                    <a:effectLst>
                      <a:outerShdw blurRad="101600" dist="254000" dir="2700000" sx="98000" sy="98000" algn="tl" rotWithShape="0">
                        <a:schemeClr val="accent5">
                          <a:alpha val="2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14" name="Body-5"/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757495" y="4123644"/>
                  <a:ext cx="1460874" cy="127638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108000" tIns="108000" rIns="108000" bIns="108000" rtlCol="0" anchor="t" anchorCtr="0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3765" rtl="0" eaLnBrk="1" fontAlgn="auto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100000"/>
                    <a:buFontTx/>
                    <a:buNone/>
                    <a:defRPr/>
                  </a:pPr>
                  <a:endParaRPr kumimoji="0" lang="en-GB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52" name="文本框 51"/>
          <p:cNvSpPr txBox="1"/>
          <p:nvPr/>
        </p:nvSpPr>
        <p:spPr>
          <a:xfrm>
            <a:off x="413498" y="1042869"/>
            <a:ext cx="5213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TIANQI YU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Birth: 1997/11/20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Birthplace: Harbin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Location: Nanjing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374593" y="5487402"/>
            <a:ext cx="165506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2"/>
                </a:solidFill>
                <a:effectLst>
                  <a:outerShdw blurRad="101600" dist="254000" dir="2700000" sx="98000" sy="98000" algn="tl" rotWithShape="0">
                    <a:schemeClr val="accent2">
                      <a:alpha val="20000"/>
                    </a:schemeClr>
                  </a:outerShdw>
                </a:effectLst>
              </a:rPr>
              <a:t>TIANJIN VICO 2020</a:t>
            </a:r>
            <a:endParaRPr lang="zh-CN" altLang="en-US" b="1" dirty="0">
              <a:solidFill>
                <a:schemeClr val="accent2"/>
              </a:solidFill>
              <a:effectLst>
                <a:outerShdw blurRad="101600" dist="254000" dir="2700000" sx="98000" sy="98000" algn="tl" rotWithShape="0">
                  <a:schemeClr val="accent2">
                    <a:alpha val="20000"/>
                  </a:schemeClr>
                </a:outerShdw>
              </a:effectLst>
            </a:endParaRPr>
          </a:p>
        </p:txBody>
      </p:sp>
      <p:sp>
        <p:nvSpPr>
          <p:cNvPr id="56" name="箭头: 下 55"/>
          <p:cNvSpPr/>
          <p:nvPr/>
        </p:nvSpPr>
        <p:spPr>
          <a:xfrm rot="10800000">
            <a:off x="2387536" y="4144846"/>
            <a:ext cx="363345" cy="90946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2068154" y="5321200"/>
            <a:ext cx="140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  <a:effectLst>
                  <a:outerShdw blurRad="101600" dist="254000" dir="2700000" sx="98000" sy="98000" algn="tl" rotWithShape="0">
                    <a:schemeClr val="accent1">
                      <a:alpha val="20000"/>
                    </a:schemeClr>
                  </a:outerShdw>
                </a:effectLst>
              </a:rPr>
              <a:t>TOEFL 2018</a:t>
            </a:r>
          </a:p>
          <a:p>
            <a:pPr algn="ctr"/>
            <a:r>
              <a:rPr lang="en-US" altLang="zh-CN" b="1" dirty="0">
                <a:solidFill>
                  <a:schemeClr val="accent1"/>
                </a:solidFill>
                <a:effectLst>
                  <a:outerShdw blurRad="101600" dist="254000" dir="2700000" sx="98000" sy="98000" algn="tl" rotWithShape="0">
                    <a:schemeClr val="accent1">
                      <a:alpha val="20000"/>
                    </a:schemeClr>
                  </a:outerShdw>
                </a:effectLst>
              </a:rPr>
              <a:t>GRE 2019</a:t>
            </a:r>
            <a:endParaRPr lang="zh-CN" altLang="en-US" b="1" dirty="0">
              <a:solidFill>
                <a:schemeClr val="accent1"/>
              </a:solidFill>
              <a:effectLst>
                <a:outerShdw blurRad="101600" dist="254000" dir="2700000" sx="98000" sy="98000" algn="tl" rotWithShape="0">
                  <a:schemeClr val="accent1">
                    <a:alpha val="20000"/>
                  </a:schemeClr>
                </a:outerShdw>
              </a:effectLst>
            </a:endParaRPr>
          </a:p>
        </p:txBody>
      </p:sp>
      <p:sp>
        <p:nvSpPr>
          <p:cNvPr id="58" name="箭头: 上 57"/>
          <p:cNvSpPr/>
          <p:nvPr/>
        </p:nvSpPr>
        <p:spPr>
          <a:xfrm>
            <a:off x="5020452" y="3988244"/>
            <a:ext cx="363346" cy="1396556"/>
          </a:xfrm>
          <a:prstGeom prst="up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灯片编号占位符 5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26869" y="1975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20</a:t>
            </a:fld>
            <a:endParaRPr lang="zh-CN" altLang="en-US"/>
          </a:p>
        </p:txBody>
      </p:sp>
      <p:sp>
        <p:nvSpPr>
          <p:cNvPr id="3" name="Body-1"/>
          <p:cNvSpPr txBox="1"/>
          <p:nvPr>
            <p:custDataLst>
              <p:tags r:id="rId1"/>
            </p:custDataLst>
          </p:nvPr>
        </p:nvSpPr>
        <p:spPr>
          <a:xfrm>
            <a:off x="3401993" y="1151649"/>
            <a:ext cx="53880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i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Multimodal image-text understanding and Knowledge Retrieval</a:t>
            </a:r>
            <a:endParaRPr lang="zh-CN" altLang="en-US" sz="1400" b="1" i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E8533EB-A6A2-E2C5-80E3-CF4FEED75356}"/>
              </a:ext>
            </a:extLst>
          </p:cNvPr>
          <p:cNvSpPr txBox="1"/>
          <p:nvPr/>
        </p:nvSpPr>
        <p:spPr>
          <a:xfrm>
            <a:off x="360000" y="1562400"/>
            <a:ext cx="11832000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RAG: OCR                  Chunks                  Embedding                  Recall &amp; Re-rank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Something is lost: Layout, Table Structure, Images, Hyperlink…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What we really like!                 Layout, charts, tables, fonts, and other visual cues remains semantically consistent!</a:t>
            </a:r>
          </a:p>
          <a:p>
            <a:endParaRPr lang="en-US" altLang="zh-CN" dirty="0">
              <a:highlight>
                <a:srgbClr val="00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highlight>
                <a:srgbClr val="00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we really want</a:t>
            </a:r>
          </a:p>
          <a:p>
            <a:endParaRPr lang="en-US" altLang="zh-CN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Faster!</a:t>
            </a: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Precise</a:t>
            </a: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Various Input formula</a:t>
            </a: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Stability</a:t>
            </a: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</a:t>
            </a:r>
          </a:p>
          <a:p>
            <a:endParaRPr lang="en-US" altLang="zh-CN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endParaRPr lang="zh-CN" altLang="en-US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3A96AD7F-8E7F-2B0F-4F32-9D3A3514C02C}"/>
              </a:ext>
            </a:extLst>
          </p:cNvPr>
          <p:cNvSpPr/>
          <p:nvPr/>
        </p:nvSpPr>
        <p:spPr>
          <a:xfrm>
            <a:off x="2743200" y="1602355"/>
            <a:ext cx="806400" cy="307777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B90E3B6C-24FF-E148-6F89-AF973D5184E4}"/>
              </a:ext>
            </a:extLst>
          </p:cNvPr>
          <p:cNvSpPr/>
          <p:nvPr/>
        </p:nvSpPr>
        <p:spPr>
          <a:xfrm>
            <a:off x="4465200" y="1602355"/>
            <a:ext cx="806400" cy="307777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C7A39B71-BB16-87CD-6BC3-B429A84D456C}"/>
              </a:ext>
            </a:extLst>
          </p:cNvPr>
          <p:cNvSpPr/>
          <p:nvPr/>
        </p:nvSpPr>
        <p:spPr>
          <a:xfrm>
            <a:off x="6517202" y="1602355"/>
            <a:ext cx="806400" cy="307777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F7E07B91-A574-100F-F064-17AC8462FD20}"/>
              </a:ext>
            </a:extLst>
          </p:cNvPr>
          <p:cNvSpPr/>
          <p:nvPr/>
        </p:nvSpPr>
        <p:spPr>
          <a:xfrm>
            <a:off x="2413200" y="2883145"/>
            <a:ext cx="806400" cy="307777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7269" y="1903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21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44ED5DB-4575-9FD2-6221-B2F5864538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56" y="989128"/>
            <a:ext cx="5394089" cy="561091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327D1BC-F9A9-4C9E-8636-7F80B23C4209}"/>
              </a:ext>
            </a:extLst>
          </p:cNvPr>
          <p:cNvSpPr txBox="1"/>
          <p:nvPr/>
        </p:nvSpPr>
        <p:spPr>
          <a:xfrm>
            <a:off x="7056000" y="1582340"/>
            <a:ext cx="4881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Input: Query + Doc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Embedding: Token-level/patch-level vector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Tier 1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 Filter: keywords, timestamp, partition,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Summarization: offline doc text summarization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Tier 2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 Interaction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Hybrid Search: HNSW+IVF-Q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Tier 3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Qwen-VL: image understanding + score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7669" y="2191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22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F127F3-B2DC-9F35-E138-71133F865DBB}"/>
              </a:ext>
            </a:extLst>
          </p:cNvPr>
          <p:cNvSpPr txBox="1"/>
          <p:nvPr/>
        </p:nvSpPr>
        <p:spPr>
          <a:xfrm>
            <a:off x="410400" y="4730400"/>
            <a:ext cx="1114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to traditional solution: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Recall@10: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27% Improved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nDCG@10: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13% Improved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latency: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35% Saved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financial Auditing/industrial maintenance: (</a:t>
            </a:r>
            <a:r>
              <a:rPr lang="en-US" altLang="zh-CN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compare to </a:t>
            </a:r>
            <a:r>
              <a:rPr lang="en-US" altLang="zh-CN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ColPali</a:t>
            </a:r>
            <a:r>
              <a:rPr lang="en-US" altLang="zh-CN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8% Recall Improved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D506DED-5639-F713-0F28-459654E46D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777" y="1082502"/>
            <a:ext cx="6600584" cy="321142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AAE7C-C1B3-705A-FA15-738FE2EDB3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2CCA632-3A13-333C-9C0D-CA0E8407E734}"/>
              </a:ext>
            </a:extLst>
          </p:cNvPr>
          <p:cNvSpPr/>
          <p:nvPr/>
        </p:nvSpPr>
        <p:spPr>
          <a:xfrm>
            <a:off x="97269" y="1903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>
            <a:extLst>
              <a:ext uri="{FF2B5EF4-FFF2-40B4-BE49-F238E27FC236}">
                <a16:creationId xmlns:a16="http://schemas.microsoft.com/office/drawing/2014/main" id="{C57C256E-6CFC-7C61-5BFD-38822AE49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23</a:t>
            </a:fld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1A55847D-207F-AC0A-590A-F8253BCA06CF}"/>
                  </a:ext>
                </a:extLst>
              </p:cNvPr>
              <p:cNvSpPr txBox="1"/>
              <p:nvPr/>
            </p:nvSpPr>
            <p:spPr>
              <a:xfrm>
                <a:off x="345600" y="1187841"/>
                <a:ext cx="7063200" cy="4482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Unified Schema: original info + traceable evidence</a:t>
                </a: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Local Generator: partial result + reference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Judge: conflict-handle + deduplicate + resolve</a:t>
                </a: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Like Cross-Attention mechanism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zh-CN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/>
                        <m:sup/>
                        <m:e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𝑀𝑎𝑡𝑟𝑖𝑥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𝑖𝑛𝑓𝑜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𝑀𝑎𝑡𝑟𝑖𝑥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𝑖𝑛𝑓𝑜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𝑀𝑎𝑡𝑟𝑖𝑥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𝑖𝑛𝑓𝑜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𝑝𝑒𝑛𝑎𝑙𝑡𝑦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𝑐𝑜𝑛𝑓𝑙𝑖𝑐𝑡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Like RLHF mechanism: penalty </a:t>
                </a:r>
                <a:r>
                  <a:rPr lang="en-US" altLang="zh-CN" dirty="0" err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func</a:t>
                </a:r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𝑝𝑒𝑛𝑎𝑙𝑡𝑦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Conflict: Time/date, Enum/num, Text, Vision, 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etc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…</a:t>
                </a:r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1A55847D-207F-AC0A-590A-F8253BCA06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600" y="1187841"/>
                <a:ext cx="7063200" cy="4482317"/>
              </a:xfrm>
              <a:prstGeom prst="rect">
                <a:avLst/>
              </a:prstGeom>
              <a:blipFill>
                <a:blip r:embed="rId3"/>
                <a:stretch>
                  <a:fillRect l="-777" t="-816" b="-12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图片 8">
            <a:extLst>
              <a:ext uri="{FF2B5EF4-FFF2-40B4-BE49-F238E27FC236}">
                <a16:creationId xmlns:a16="http://schemas.microsoft.com/office/drawing/2014/main" id="{AD88C97A-3051-8E78-88F9-E81221C9C6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179" y="481424"/>
            <a:ext cx="3222421" cy="5874926"/>
          </a:xfrm>
          <a:prstGeom prst="rect">
            <a:avLst/>
          </a:prstGeom>
        </p:spPr>
      </p:pic>
      <p:sp>
        <p:nvSpPr>
          <p:cNvPr id="10" name="箭头: 下 9">
            <a:extLst>
              <a:ext uri="{FF2B5EF4-FFF2-40B4-BE49-F238E27FC236}">
                <a16:creationId xmlns:a16="http://schemas.microsoft.com/office/drawing/2014/main" id="{F16527AD-B6B4-031E-EC92-927534B46F50}"/>
              </a:ext>
            </a:extLst>
          </p:cNvPr>
          <p:cNvSpPr/>
          <p:nvPr/>
        </p:nvSpPr>
        <p:spPr>
          <a:xfrm>
            <a:off x="493200" y="2664000"/>
            <a:ext cx="223200" cy="468000"/>
          </a:xfrm>
          <a:prstGeom prst="down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4425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8069" y="2551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24</a:t>
            </a:fld>
            <a:endParaRPr lang="zh-CN" altLang="en-US"/>
          </a:p>
        </p:txBody>
      </p:sp>
      <p:sp>
        <p:nvSpPr>
          <p:cNvPr id="2" name="Body-2"/>
          <p:cNvSpPr txBox="1"/>
          <p:nvPr>
            <p:custDataLst>
              <p:tags r:id="rId1"/>
            </p:custDataLst>
          </p:nvPr>
        </p:nvSpPr>
        <p:spPr>
          <a:xfrm>
            <a:off x="3120666" y="1067483"/>
            <a:ext cx="5950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i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Small-parameter Large Language Model: Pre-training and Fine-Tuning</a:t>
            </a:r>
            <a:endParaRPr lang="zh-CN" altLang="en-US" sz="1400" b="1" i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B0EAFE4-6CBC-36F2-0876-59E6690E2B15}"/>
              </a:ext>
            </a:extLst>
          </p:cNvPr>
          <p:cNvSpPr txBox="1"/>
          <p:nvPr/>
        </p:nvSpPr>
        <p:spPr>
          <a:xfrm>
            <a:off x="367200" y="1526400"/>
            <a:ext cx="1163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Small-parameter Intent Recognition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Generalization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Needs Continuous Update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able to Deal with Other Tasks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31C6CFE-ECEF-ECAC-C7D3-1783D57EA010}"/>
              </a:ext>
            </a:extLst>
          </p:cNvPr>
          <p:cNvSpPr txBox="1"/>
          <p:nvPr/>
        </p:nvSpPr>
        <p:spPr>
          <a:xfrm>
            <a:off x="367200" y="3680400"/>
            <a:ext cx="11635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Small-parameter Large Language Model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Need to Continuous Update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Able to Deal with Several Tasks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 to End Efficiency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Saves Computing Resources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Easier to Implement: Smaller Data, Low Risk of Pre-training(</a:t>
            </a:r>
            <a:r>
              <a:rPr lang="en-US" altLang="zh-CN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 Convergence, low overload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54869" y="204766"/>
            <a:ext cx="3943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 2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1577" y="190366"/>
            <a:ext cx="361509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Industry </a:t>
            </a:r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Experience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26</a:t>
            </a:fld>
            <a:endParaRPr lang="zh-CN" altLang="en-US"/>
          </a:p>
        </p:txBody>
      </p:sp>
      <p:sp>
        <p:nvSpPr>
          <p:cNvPr id="2" name="Body-2"/>
          <p:cNvSpPr txBox="1"/>
          <p:nvPr>
            <p:custDataLst>
              <p:tags r:id="rId1"/>
            </p:custDataLst>
          </p:nvPr>
        </p:nvSpPr>
        <p:spPr>
          <a:xfrm>
            <a:off x="3259326" y="1362683"/>
            <a:ext cx="5673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chemeClr val="bg1">
                    <a:lumMod val="50000"/>
                  </a:schemeClr>
                </a:solidFill>
              </a:rPr>
              <a:t>Small-parameter Large Language Model: Pre-training and Fine-Tuning</a:t>
            </a:r>
            <a:endParaRPr lang="zh-CN" altLang="en-US" sz="1400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79059" y="228576"/>
            <a:ext cx="460414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Future Research Interests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27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7199DC4-FEAB-DE5B-12F3-A89754771633}"/>
              </a:ext>
            </a:extLst>
          </p:cNvPr>
          <p:cNvSpPr txBox="1"/>
          <p:nvPr/>
        </p:nvSpPr>
        <p:spPr>
          <a:xfrm>
            <a:off x="518400" y="2384528"/>
            <a:ext cx="11426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1. Efficient Knowledge Retrieval for Large Language Models</a:t>
            </a:r>
          </a:p>
          <a:p>
            <a:endParaRPr lang="en-US" altLang="zh-CN" dirty="0"/>
          </a:p>
          <a:p>
            <a:r>
              <a:rPr lang="en-US" altLang="zh-CN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2. Vector Databases and Multimodal Information Integration</a:t>
            </a:r>
          </a:p>
          <a:p>
            <a:endParaRPr lang="en-US" altLang="zh-CN" dirty="0"/>
          </a:p>
          <a:p>
            <a:r>
              <a:rPr lang="en-US" altLang="zh-CN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3. Scalability and Efficiency in Large Language Models Inference &amp; Deployment</a:t>
            </a:r>
            <a:endParaRPr lang="zh-CN" altLang="en-US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3487" y="190366"/>
            <a:ext cx="234711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0" name="灯片编号占位符 5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3</a:t>
            </a:fld>
            <a:endParaRPr lang="zh-CN" altLang="en-US"/>
          </a:p>
        </p:txBody>
      </p:sp>
      <p:grpSp>
        <p:nvGrpSpPr>
          <p:cNvPr id="220" name="组合 219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535331" y="1130300"/>
            <a:ext cx="7121337" cy="4597400"/>
            <a:chOff x="1159063" y="1353820"/>
            <a:chExt cx="7121337" cy="4597400"/>
          </a:xfrm>
        </p:grpSpPr>
        <p:grpSp>
          <p:nvGrpSpPr>
            <p:cNvPr id="221" name="组合 220"/>
            <p:cNvGrpSpPr/>
            <p:nvPr/>
          </p:nvGrpSpPr>
          <p:grpSpPr>
            <a:xfrm>
              <a:off x="1159063" y="1353820"/>
              <a:ext cx="4100726" cy="4597400"/>
              <a:chOff x="1159063" y="1130300"/>
              <a:chExt cx="4100726" cy="4597400"/>
            </a:xfrm>
          </p:grpSpPr>
          <p:sp>
            <p:nvSpPr>
              <p:cNvPr id="240" name="0"/>
              <p:cNvSpPr/>
              <p:nvPr/>
            </p:nvSpPr>
            <p:spPr>
              <a:xfrm rot="16200000">
                <a:off x="910726" y="1378637"/>
                <a:ext cx="4597400" cy="4100726"/>
              </a:xfrm>
              <a:prstGeom prst="triangle">
                <a:avLst>
                  <a:gd name="adj" fmla="val 50000"/>
                </a:avLst>
              </a:prstGeom>
              <a:gradFill flip="none" rotWithShape="1">
                <a:gsLst>
                  <a:gs pos="0">
                    <a:schemeClr val="accent4">
                      <a:lumMod val="20000"/>
                      <a:lumOff val="80000"/>
                      <a:alpha val="0"/>
                    </a:schemeClr>
                  </a:gs>
                  <a:gs pos="36000">
                    <a:schemeClr val="accent4">
                      <a:lumMod val="20000"/>
                      <a:lumOff val="80000"/>
                      <a:alpha val="66000"/>
                    </a:schemeClr>
                  </a:gs>
                  <a:gs pos="81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1" name="0"/>
              <p:cNvSpPr/>
              <p:nvPr/>
            </p:nvSpPr>
            <p:spPr>
              <a:xfrm flipH="1">
                <a:off x="3355904" y="2332653"/>
                <a:ext cx="639158" cy="2192694"/>
              </a:xfrm>
              <a:custGeom>
                <a:avLst/>
                <a:gdLst>
                  <a:gd name="connsiteX0" fmla="*/ 294951 w 639158"/>
                  <a:gd name="connsiteY0" fmla="*/ 0 h 2192694"/>
                  <a:gd name="connsiteX1" fmla="*/ 298252 w 639158"/>
                  <a:gd name="connsiteY1" fmla="*/ 0 h 2192694"/>
                  <a:gd name="connsiteX2" fmla="*/ 445636 w 639158"/>
                  <a:gd name="connsiteY2" fmla="*/ 0 h 2192694"/>
                  <a:gd name="connsiteX3" fmla="*/ 448937 w 639158"/>
                  <a:gd name="connsiteY3" fmla="*/ 0 h 2192694"/>
                  <a:gd name="connsiteX4" fmla="*/ 488473 w 639158"/>
                  <a:gd name="connsiteY4" fmla="*/ 0 h 2192694"/>
                  <a:gd name="connsiteX5" fmla="*/ 639158 w 639158"/>
                  <a:gd name="connsiteY5" fmla="*/ 0 h 2192694"/>
                  <a:gd name="connsiteX6" fmla="*/ 639158 w 639158"/>
                  <a:gd name="connsiteY6" fmla="*/ 1687 h 2192694"/>
                  <a:gd name="connsiteX7" fmla="*/ 583604 w 639158"/>
                  <a:gd name="connsiteY7" fmla="*/ 22274 h 2192694"/>
                  <a:gd name="connsiteX8" fmla="*/ 546325 w 639158"/>
                  <a:gd name="connsiteY8" fmla="*/ 64812 h 2192694"/>
                  <a:gd name="connsiteX9" fmla="*/ 547975 w 639158"/>
                  <a:gd name="connsiteY9" fmla="*/ 66695 h 2192694"/>
                  <a:gd name="connsiteX10" fmla="*/ 530919 w 639158"/>
                  <a:gd name="connsiteY10" fmla="*/ 86156 h 2192694"/>
                  <a:gd name="connsiteX11" fmla="*/ 348761 w 639158"/>
                  <a:gd name="connsiteY11" fmla="*/ 1096347 h 2192694"/>
                  <a:gd name="connsiteX12" fmla="*/ 530919 w 639158"/>
                  <a:gd name="connsiteY12" fmla="*/ 2106538 h 2192694"/>
                  <a:gd name="connsiteX13" fmla="*/ 547975 w 639158"/>
                  <a:gd name="connsiteY13" fmla="*/ 2125999 h 2192694"/>
                  <a:gd name="connsiteX14" fmla="*/ 546325 w 639158"/>
                  <a:gd name="connsiteY14" fmla="*/ 2127882 h 2192694"/>
                  <a:gd name="connsiteX15" fmla="*/ 583604 w 639158"/>
                  <a:gd name="connsiteY15" fmla="*/ 2170420 h 2192694"/>
                  <a:gd name="connsiteX16" fmla="*/ 639158 w 639158"/>
                  <a:gd name="connsiteY16" fmla="*/ 2191007 h 2192694"/>
                  <a:gd name="connsiteX17" fmla="*/ 639158 w 639158"/>
                  <a:gd name="connsiteY17" fmla="*/ 2192694 h 2192694"/>
                  <a:gd name="connsiteX18" fmla="*/ 488473 w 639158"/>
                  <a:gd name="connsiteY18" fmla="*/ 2192694 h 2192694"/>
                  <a:gd name="connsiteX19" fmla="*/ 448937 w 639158"/>
                  <a:gd name="connsiteY19" fmla="*/ 2192694 h 2192694"/>
                  <a:gd name="connsiteX20" fmla="*/ 445636 w 639158"/>
                  <a:gd name="connsiteY20" fmla="*/ 2192694 h 2192694"/>
                  <a:gd name="connsiteX21" fmla="*/ 298252 w 639158"/>
                  <a:gd name="connsiteY21" fmla="*/ 2192694 h 2192694"/>
                  <a:gd name="connsiteX22" fmla="*/ 294951 w 639158"/>
                  <a:gd name="connsiteY22" fmla="*/ 2192694 h 2192694"/>
                  <a:gd name="connsiteX23" fmla="*/ 294951 w 639158"/>
                  <a:gd name="connsiteY23" fmla="*/ 2191471 h 2192694"/>
                  <a:gd name="connsiteX24" fmla="*/ 238144 w 639158"/>
                  <a:gd name="connsiteY24" fmla="*/ 2170420 h 2192694"/>
                  <a:gd name="connsiteX25" fmla="*/ 0 w 639158"/>
                  <a:gd name="connsiteY25" fmla="*/ 1096347 h 2192694"/>
                  <a:gd name="connsiteX26" fmla="*/ 238144 w 639158"/>
                  <a:gd name="connsiteY26" fmla="*/ 22274 h 2192694"/>
                  <a:gd name="connsiteX27" fmla="*/ 294951 w 639158"/>
                  <a:gd name="connsiteY27" fmla="*/ 1223 h 2192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39158" h="2192694">
                    <a:moveTo>
                      <a:pt x="294951" y="0"/>
                    </a:moveTo>
                    <a:lnTo>
                      <a:pt x="298252" y="0"/>
                    </a:lnTo>
                    <a:lnTo>
                      <a:pt x="445636" y="0"/>
                    </a:lnTo>
                    <a:lnTo>
                      <a:pt x="448937" y="0"/>
                    </a:lnTo>
                    <a:lnTo>
                      <a:pt x="488473" y="0"/>
                    </a:lnTo>
                    <a:lnTo>
                      <a:pt x="639158" y="0"/>
                    </a:lnTo>
                    <a:lnTo>
                      <a:pt x="639158" y="1687"/>
                    </a:lnTo>
                    <a:lnTo>
                      <a:pt x="583604" y="22274"/>
                    </a:lnTo>
                    <a:lnTo>
                      <a:pt x="546325" y="64812"/>
                    </a:lnTo>
                    <a:lnTo>
                      <a:pt x="547975" y="66695"/>
                    </a:lnTo>
                    <a:lnTo>
                      <a:pt x="530919" y="86156"/>
                    </a:lnTo>
                    <a:cubicBezTo>
                      <a:pt x="423873" y="252591"/>
                      <a:pt x="348761" y="642225"/>
                      <a:pt x="348761" y="1096347"/>
                    </a:cubicBezTo>
                    <a:cubicBezTo>
                      <a:pt x="348761" y="1550469"/>
                      <a:pt x="423873" y="1940103"/>
                      <a:pt x="530919" y="2106538"/>
                    </a:cubicBezTo>
                    <a:lnTo>
                      <a:pt x="547975" y="2125999"/>
                    </a:lnTo>
                    <a:lnTo>
                      <a:pt x="546325" y="2127882"/>
                    </a:lnTo>
                    <a:lnTo>
                      <a:pt x="583604" y="2170420"/>
                    </a:lnTo>
                    <a:lnTo>
                      <a:pt x="639158" y="2191007"/>
                    </a:lnTo>
                    <a:lnTo>
                      <a:pt x="639158" y="2192694"/>
                    </a:lnTo>
                    <a:lnTo>
                      <a:pt x="488473" y="2192694"/>
                    </a:lnTo>
                    <a:lnTo>
                      <a:pt x="448937" y="2192694"/>
                    </a:lnTo>
                    <a:lnTo>
                      <a:pt x="445636" y="2192694"/>
                    </a:lnTo>
                    <a:lnTo>
                      <a:pt x="298252" y="2192694"/>
                    </a:lnTo>
                    <a:lnTo>
                      <a:pt x="294951" y="2192694"/>
                    </a:lnTo>
                    <a:lnTo>
                      <a:pt x="294951" y="2191471"/>
                    </a:lnTo>
                    <a:lnTo>
                      <a:pt x="238144" y="2170420"/>
                    </a:lnTo>
                    <a:cubicBezTo>
                      <a:pt x="102235" y="2068190"/>
                      <a:pt x="0" y="1626156"/>
                      <a:pt x="0" y="1096347"/>
                    </a:cubicBezTo>
                    <a:cubicBezTo>
                      <a:pt x="0" y="566538"/>
                      <a:pt x="102235" y="124504"/>
                      <a:pt x="238144" y="22274"/>
                    </a:cubicBezTo>
                    <a:lnTo>
                      <a:pt x="294951" y="122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0"/>
              <p:cNvSpPr/>
              <p:nvPr/>
            </p:nvSpPr>
            <p:spPr>
              <a:xfrm>
                <a:off x="1505340" y="2581656"/>
                <a:ext cx="3491014" cy="1694688"/>
              </a:xfrm>
              <a:prstGeom prst="stripedRightArrow">
                <a:avLst>
                  <a:gd name="adj1" fmla="val 64388"/>
                  <a:gd name="adj2" fmla="val 50000"/>
                </a:avLst>
              </a:prstGeom>
              <a:gradFill flip="none" rotWithShape="1">
                <a:gsLst>
                  <a:gs pos="0">
                    <a:schemeClr val="accent4">
                      <a:lumMod val="60000"/>
                      <a:lumOff val="40000"/>
                      <a:alpha val="13000"/>
                    </a:schemeClr>
                  </a:gs>
                  <a:gs pos="100000">
                    <a:schemeClr val="accent4">
                      <a:alpha val="93000"/>
                    </a:schemeClr>
                  </a:gs>
                  <a:gs pos="73000">
                    <a:schemeClr val="accent4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0"/>
              <p:cNvSpPr/>
              <p:nvPr/>
            </p:nvSpPr>
            <p:spPr>
              <a:xfrm>
                <a:off x="3060136" y="2332653"/>
                <a:ext cx="639158" cy="2192694"/>
              </a:xfrm>
              <a:custGeom>
                <a:avLst/>
                <a:gdLst>
                  <a:gd name="connsiteX0" fmla="*/ 294951 w 639158"/>
                  <a:gd name="connsiteY0" fmla="*/ 0 h 2192694"/>
                  <a:gd name="connsiteX1" fmla="*/ 298252 w 639158"/>
                  <a:gd name="connsiteY1" fmla="*/ 0 h 2192694"/>
                  <a:gd name="connsiteX2" fmla="*/ 445636 w 639158"/>
                  <a:gd name="connsiteY2" fmla="*/ 0 h 2192694"/>
                  <a:gd name="connsiteX3" fmla="*/ 448937 w 639158"/>
                  <a:gd name="connsiteY3" fmla="*/ 0 h 2192694"/>
                  <a:gd name="connsiteX4" fmla="*/ 488473 w 639158"/>
                  <a:gd name="connsiteY4" fmla="*/ 0 h 2192694"/>
                  <a:gd name="connsiteX5" fmla="*/ 639158 w 639158"/>
                  <a:gd name="connsiteY5" fmla="*/ 0 h 2192694"/>
                  <a:gd name="connsiteX6" fmla="*/ 639158 w 639158"/>
                  <a:gd name="connsiteY6" fmla="*/ 1687 h 2192694"/>
                  <a:gd name="connsiteX7" fmla="*/ 583604 w 639158"/>
                  <a:gd name="connsiteY7" fmla="*/ 22274 h 2192694"/>
                  <a:gd name="connsiteX8" fmla="*/ 546325 w 639158"/>
                  <a:gd name="connsiteY8" fmla="*/ 64812 h 2192694"/>
                  <a:gd name="connsiteX9" fmla="*/ 547975 w 639158"/>
                  <a:gd name="connsiteY9" fmla="*/ 66695 h 2192694"/>
                  <a:gd name="connsiteX10" fmla="*/ 530919 w 639158"/>
                  <a:gd name="connsiteY10" fmla="*/ 86156 h 2192694"/>
                  <a:gd name="connsiteX11" fmla="*/ 348761 w 639158"/>
                  <a:gd name="connsiteY11" fmla="*/ 1096347 h 2192694"/>
                  <a:gd name="connsiteX12" fmla="*/ 530919 w 639158"/>
                  <a:gd name="connsiteY12" fmla="*/ 2106538 h 2192694"/>
                  <a:gd name="connsiteX13" fmla="*/ 547975 w 639158"/>
                  <a:gd name="connsiteY13" fmla="*/ 2125999 h 2192694"/>
                  <a:gd name="connsiteX14" fmla="*/ 546325 w 639158"/>
                  <a:gd name="connsiteY14" fmla="*/ 2127882 h 2192694"/>
                  <a:gd name="connsiteX15" fmla="*/ 583604 w 639158"/>
                  <a:gd name="connsiteY15" fmla="*/ 2170420 h 2192694"/>
                  <a:gd name="connsiteX16" fmla="*/ 639158 w 639158"/>
                  <a:gd name="connsiteY16" fmla="*/ 2191007 h 2192694"/>
                  <a:gd name="connsiteX17" fmla="*/ 639158 w 639158"/>
                  <a:gd name="connsiteY17" fmla="*/ 2192694 h 2192694"/>
                  <a:gd name="connsiteX18" fmla="*/ 488473 w 639158"/>
                  <a:gd name="connsiteY18" fmla="*/ 2192694 h 2192694"/>
                  <a:gd name="connsiteX19" fmla="*/ 448937 w 639158"/>
                  <a:gd name="connsiteY19" fmla="*/ 2192694 h 2192694"/>
                  <a:gd name="connsiteX20" fmla="*/ 445636 w 639158"/>
                  <a:gd name="connsiteY20" fmla="*/ 2192694 h 2192694"/>
                  <a:gd name="connsiteX21" fmla="*/ 298252 w 639158"/>
                  <a:gd name="connsiteY21" fmla="*/ 2192694 h 2192694"/>
                  <a:gd name="connsiteX22" fmla="*/ 294951 w 639158"/>
                  <a:gd name="connsiteY22" fmla="*/ 2192694 h 2192694"/>
                  <a:gd name="connsiteX23" fmla="*/ 294951 w 639158"/>
                  <a:gd name="connsiteY23" fmla="*/ 2191471 h 2192694"/>
                  <a:gd name="connsiteX24" fmla="*/ 238144 w 639158"/>
                  <a:gd name="connsiteY24" fmla="*/ 2170420 h 2192694"/>
                  <a:gd name="connsiteX25" fmla="*/ 0 w 639158"/>
                  <a:gd name="connsiteY25" fmla="*/ 1096347 h 2192694"/>
                  <a:gd name="connsiteX26" fmla="*/ 238144 w 639158"/>
                  <a:gd name="connsiteY26" fmla="*/ 22274 h 2192694"/>
                  <a:gd name="connsiteX27" fmla="*/ 294951 w 639158"/>
                  <a:gd name="connsiteY27" fmla="*/ 1223 h 2192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39158" h="2192694">
                    <a:moveTo>
                      <a:pt x="294951" y="0"/>
                    </a:moveTo>
                    <a:lnTo>
                      <a:pt x="298252" y="0"/>
                    </a:lnTo>
                    <a:lnTo>
                      <a:pt x="445636" y="0"/>
                    </a:lnTo>
                    <a:lnTo>
                      <a:pt x="448937" y="0"/>
                    </a:lnTo>
                    <a:lnTo>
                      <a:pt x="488473" y="0"/>
                    </a:lnTo>
                    <a:lnTo>
                      <a:pt x="639158" y="0"/>
                    </a:lnTo>
                    <a:lnTo>
                      <a:pt x="639158" y="1687"/>
                    </a:lnTo>
                    <a:lnTo>
                      <a:pt x="583604" y="22274"/>
                    </a:lnTo>
                    <a:lnTo>
                      <a:pt x="546325" y="64812"/>
                    </a:lnTo>
                    <a:lnTo>
                      <a:pt x="547975" y="66695"/>
                    </a:lnTo>
                    <a:lnTo>
                      <a:pt x="530919" y="86156"/>
                    </a:lnTo>
                    <a:cubicBezTo>
                      <a:pt x="423873" y="252591"/>
                      <a:pt x="348761" y="642225"/>
                      <a:pt x="348761" y="1096347"/>
                    </a:cubicBezTo>
                    <a:cubicBezTo>
                      <a:pt x="348761" y="1550469"/>
                      <a:pt x="423873" y="1940103"/>
                      <a:pt x="530919" y="2106538"/>
                    </a:cubicBezTo>
                    <a:lnTo>
                      <a:pt x="547975" y="2125999"/>
                    </a:lnTo>
                    <a:lnTo>
                      <a:pt x="546325" y="2127882"/>
                    </a:lnTo>
                    <a:lnTo>
                      <a:pt x="583604" y="2170420"/>
                    </a:lnTo>
                    <a:lnTo>
                      <a:pt x="639158" y="2191007"/>
                    </a:lnTo>
                    <a:lnTo>
                      <a:pt x="639158" y="2192694"/>
                    </a:lnTo>
                    <a:lnTo>
                      <a:pt x="488473" y="2192694"/>
                    </a:lnTo>
                    <a:lnTo>
                      <a:pt x="448937" y="2192694"/>
                    </a:lnTo>
                    <a:lnTo>
                      <a:pt x="445636" y="2192694"/>
                    </a:lnTo>
                    <a:lnTo>
                      <a:pt x="298252" y="2192694"/>
                    </a:lnTo>
                    <a:lnTo>
                      <a:pt x="294951" y="2192694"/>
                    </a:lnTo>
                    <a:lnTo>
                      <a:pt x="294951" y="2191471"/>
                    </a:lnTo>
                    <a:lnTo>
                      <a:pt x="238144" y="2170420"/>
                    </a:lnTo>
                    <a:cubicBezTo>
                      <a:pt x="102235" y="2068190"/>
                      <a:pt x="0" y="1626156"/>
                      <a:pt x="0" y="1096347"/>
                    </a:cubicBezTo>
                    <a:cubicBezTo>
                      <a:pt x="0" y="566538"/>
                      <a:pt x="102235" y="124504"/>
                      <a:pt x="238144" y="22274"/>
                    </a:cubicBezTo>
                    <a:lnTo>
                      <a:pt x="294951" y="1223"/>
                    </a:lnTo>
                    <a:close/>
                  </a:path>
                </a:pathLst>
              </a:custGeom>
              <a:gradFill>
                <a:gsLst>
                  <a:gs pos="26000">
                    <a:schemeClr val="accent4">
                      <a:lumMod val="20000"/>
                      <a:lumOff val="80000"/>
                    </a:schemeClr>
                  </a:gs>
                  <a:gs pos="39000">
                    <a:schemeClr val="accent4">
                      <a:lumMod val="60000"/>
                      <a:lumOff val="40000"/>
                    </a:schemeClr>
                  </a:gs>
                  <a:gs pos="13000">
                    <a:schemeClr val="accent4">
                      <a:lumMod val="60000"/>
                      <a:lumOff val="40000"/>
                    </a:schemeClr>
                  </a:gs>
                  <a:gs pos="90909">
                    <a:schemeClr val="accent4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Title-0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812378" y="3181588"/>
                <a:ext cx="11047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Why PhD</a:t>
                </a:r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grpSp>
          <p:nvGrpSpPr>
            <p:cNvPr id="222" name="组合 221"/>
            <p:cNvGrpSpPr/>
            <p:nvPr/>
          </p:nvGrpSpPr>
          <p:grpSpPr>
            <a:xfrm>
              <a:off x="5648960" y="2159762"/>
              <a:ext cx="2631440" cy="714268"/>
              <a:chOff x="5648960" y="2159762"/>
              <a:chExt cx="2631440" cy="714268"/>
            </a:xfrm>
          </p:grpSpPr>
          <p:sp>
            <p:nvSpPr>
              <p:cNvPr id="235" name="1"/>
              <p:cNvSpPr/>
              <p:nvPr/>
            </p:nvSpPr>
            <p:spPr>
              <a:xfrm>
                <a:off x="5648960" y="2159762"/>
                <a:ext cx="2631440" cy="714268"/>
              </a:xfrm>
              <a:prstGeom prst="roundRect">
                <a:avLst>
                  <a:gd name="adj" fmla="val 50000"/>
                </a:avLst>
              </a:prstGeom>
              <a:noFill/>
              <a:ln w="127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1"/>
              <p:cNvSpPr/>
              <p:nvPr/>
            </p:nvSpPr>
            <p:spPr>
              <a:xfrm>
                <a:off x="5772617" y="2252029"/>
                <a:ext cx="531028" cy="531028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7" name="Index-1"/>
              <p:cNvSpPr/>
              <p:nvPr>
                <p:custDataLst>
                  <p:tags r:id="rId6"/>
                </p:custDataLst>
              </p:nvPr>
            </p:nvSpPr>
            <p:spPr>
              <a:xfrm>
                <a:off x="5824343" y="2303755"/>
                <a:ext cx="427576" cy="427576"/>
              </a:xfrm>
              <a:prstGeom prst="ellipse">
                <a:avLst/>
              </a:prstGeom>
              <a:gradFill flip="none" rotWithShape="1">
                <a:gsLst>
                  <a:gs pos="97000">
                    <a:schemeClr val="accent4">
                      <a:alpha val="35000"/>
                    </a:schemeClr>
                  </a:gs>
                  <a:gs pos="35000">
                    <a:schemeClr val="accent4"/>
                  </a:gs>
                </a:gsLst>
                <a:lin ang="135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</a:rPr>
                  <a:t>01</a:t>
                </a:r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8" name="Title-1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6440127" y="2252029"/>
                <a:ext cx="117051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Exploration</a:t>
                </a:r>
                <a:endPara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grpSp>
          <p:nvGrpSpPr>
            <p:cNvPr id="223" name="组合 222"/>
            <p:cNvGrpSpPr/>
            <p:nvPr/>
          </p:nvGrpSpPr>
          <p:grpSpPr>
            <a:xfrm>
              <a:off x="5648960" y="3295386"/>
              <a:ext cx="2631440" cy="714268"/>
              <a:chOff x="5648960" y="3295386"/>
              <a:chExt cx="2631440" cy="714268"/>
            </a:xfrm>
          </p:grpSpPr>
          <p:sp>
            <p:nvSpPr>
              <p:cNvPr id="230" name="2"/>
              <p:cNvSpPr/>
              <p:nvPr/>
            </p:nvSpPr>
            <p:spPr>
              <a:xfrm>
                <a:off x="5648960" y="3295386"/>
                <a:ext cx="2631440" cy="714268"/>
              </a:xfrm>
              <a:prstGeom prst="roundRect">
                <a:avLst>
                  <a:gd name="adj" fmla="val 50000"/>
                </a:avLst>
              </a:prstGeom>
              <a:noFill/>
              <a:ln w="127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1" name="2"/>
              <p:cNvSpPr/>
              <p:nvPr/>
            </p:nvSpPr>
            <p:spPr>
              <a:xfrm>
                <a:off x="5772617" y="3387653"/>
                <a:ext cx="531028" cy="531028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2" name="Index-2"/>
              <p:cNvSpPr/>
              <p:nvPr>
                <p:custDataLst>
                  <p:tags r:id="rId4"/>
                </p:custDataLst>
              </p:nvPr>
            </p:nvSpPr>
            <p:spPr>
              <a:xfrm>
                <a:off x="5824343" y="3439379"/>
                <a:ext cx="427576" cy="427576"/>
              </a:xfrm>
              <a:prstGeom prst="ellipse">
                <a:avLst/>
              </a:prstGeom>
              <a:gradFill flip="none" rotWithShape="1">
                <a:gsLst>
                  <a:gs pos="97000">
                    <a:schemeClr val="accent4">
                      <a:alpha val="35000"/>
                    </a:schemeClr>
                  </a:gs>
                  <a:gs pos="35000">
                    <a:schemeClr val="accent4"/>
                  </a:gs>
                </a:gsLst>
                <a:lin ang="135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</a:rPr>
                  <a:t>02</a:t>
                </a:r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3" name="Title-2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6440127" y="3387653"/>
                <a:ext cx="94929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Curiosity</a:t>
                </a:r>
                <a:endPara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grpSp>
          <p:nvGrpSpPr>
            <p:cNvPr id="224" name="组合 223"/>
            <p:cNvGrpSpPr/>
            <p:nvPr/>
          </p:nvGrpSpPr>
          <p:grpSpPr>
            <a:xfrm>
              <a:off x="5648960" y="4391733"/>
              <a:ext cx="2631440" cy="714268"/>
              <a:chOff x="5648960" y="4391733"/>
              <a:chExt cx="2631440" cy="714268"/>
            </a:xfrm>
          </p:grpSpPr>
          <p:sp>
            <p:nvSpPr>
              <p:cNvPr id="225" name="3"/>
              <p:cNvSpPr/>
              <p:nvPr/>
            </p:nvSpPr>
            <p:spPr>
              <a:xfrm>
                <a:off x="5648960" y="4391733"/>
                <a:ext cx="2631440" cy="714268"/>
              </a:xfrm>
              <a:prstGeom prst="roundRect">
                <a:avLst>
                  <a:gd name="adj" fmla="val 50000"/>
                </a:avLst>
              </a:prstGeom>
              <a:noFill/>
              <a:ln w="127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3"/>
              <p:cNvSpPr/>
              <p:nvPr/>
            </p:nvSpPr>
            <p:spPr>
              <a:xfrm>
                <a:off x="5772617" y="4523278"/>
                <a:ext cx="531028" cy="531028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Index-3"/>
              <p:cNvSpPr/>
              <p:nvPr>
                <p:custDataLst>
                  <p:tags r:id="rId2"/>
                </p:custDataLst>
              </p:nvPr>
            </p:nvSpPr>
            <p:spPr>
              <a:xfrm>
                <a:off x="5824343" y="4575004"/>
                <a:ext cx="427576" cy="427576"/>
              </a:xfrm>
              <a:prstGeom prst="ellipse">
                <a:avLst/>
              </a:prstGeom>
              <a:gradFill flip="none" rotWithShape="1">
                <a:gsLst>
                  <a:gs pos="97000">
                    <a:schemeClr val="accent4">
                      <a:alpha val="35000"/>
                    </a:schemeClr>
                  </a:gs>
                  <a:gs pos="35000">
                    <a:schemeClr val="accent4"/>
                  </a:gs>
                </a:gsLst>
                <a:lin ang="135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</a:rPr>
                  <a:t>03</a:t>
                </a:r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Title-3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6440127" y="4523278"/>
                <a:ext cx="139974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Opportunities</a:t>
                </a:r>
                <a:endPara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32094" y="190366"/>
            <a:ext cx="263886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Skills &amp; Talent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灯片编号占位符 3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4</a:t>
            </a:fld>
            <a:endParaRPr lang="zh-CN" altLang="en-US" dirty="0"/>
          </a:p>
        </p:txBody>
      </p:sp>
      <p:grpSp>
        <p:nvGrpSpPr>
          <p:cNvPr id="2" name="组合 7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89514" y="1292750"/>
            <a:ext cx="10412973" cy="4272501"/>
            <a:chOff x="855845" y="1408771"/>
            <a:chExt cx="10412973" cy="4272501"/>
          </a:xfrm>
        </p:grpSpPr>
        <p:grpSp>
          <p:nvGrpSpPr>
            <p:cNvPr id="5" name="组合 1"/>
            <p:cNvGrpSpPr/>
            <p:nvPr/>
          </p:nvGrpSpPr>
          <p:grpSpPr>
            <a:xfrm>
              <a:off x="855845" y="1408771"/>
              <a:ext cx="2957822" cy="1821379"/>
              <a:chOff x="658687" y="1840285"/>
              <a:chExt cx="2957822" cy="1821379"/>
            </a:xfrm>
          </p:grpSpPr>
          <p:sp>
            <p:nvSpPr>
              <p:cNvPr id="42" name="1"/>
              <p:cNvSpPr/>
              <p:nvPr>
                <p:custDataLst>
                  <p:tags r:id="rId27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3" name="1"/>
              <p:cNvSpPr/>
              <p:nvPr>
                <p:custDataLst>
                  <p:tags r:id="rId28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4" name="Title-1"/>
              <p:cNvSpPr txBox="1"/>
              <p:nvPr>
                <p:custDataLst>
                  <p:tags r:id="rId29"/>
                </p:custDataLst>
              </p:nvPr>
            </p:nvSpPr>
            <p:spPr>
              <a:xfrm>
                <a:off x="921469" y="1893605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CV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5" name="Body-1"/>
              <p:cNvSpPr txBox="1"/>
              <p:nvPr>
                <p:custDataLst>
                  <p:tags r:id="rId30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GB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Object Detection</a:t>
                </a: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Multi-Object Tracking</a:t>
                </a: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MMLM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6" name="Index-1"/>
              <p:cNvSpPr txBox="1"/>
              <p:nvPr>
                <p:custDataLst>
                  <p:tags r:id="rId31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01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47" name="1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组合 2"/>
            <p:cNvGrpSpPr/>
            <p:nvPr/>
          </p:nvGrpSpPr>
          <p:grpSpPr>
            <a:xfrm>
              <a:off x="4583421" y="1408771"/>
              <a:ext cx="2957822" cy="1821379"/>
              <a:chOff x="658687" y="1840285"/>
              <a:chExt cx="2957822" cy="1821379"/>
            </a:xfrm>
          </p:grpSpPr>
          <p:sp>
            <p:nvSpPr>
              <p:cNvPr id="35" name="2"/>
              <p:cNvSpPr/>
              <p:nvPr>
                <p:custDataLst>
                  <p:tags r:id="rId22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6" name="2"/>
              <p:cNvSpPr/>
              <p:nvPr>
                <p:custDataLst>
                  <p:tags r:id="rId23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7" name="Title-2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921469" y="1893605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NLP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8" name="Body-2"/>
              <p:cNvSpPr txBox="1"/>
              <p:nvPr>
                <p:custDataLst>
                  <p:tags r:id="rId25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Text Summarization</a:t>
                </a: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Text Classification</a:t>
                </a: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Semi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-supervised Learning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0" name="Index-2"/>
              <p:cNvSpPr txBox="1"/>
              <p:nvPr>
                <p:custDataLst>
                  <p:tags r:id="rId26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02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41" name="2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组合 3"/>
            <p:cNvGrpSpPr/>
            <p:nvPr/>
          </p:nvGrpSpPr>
          <p:grpSpPr>
            <a:xfrm>
              <a:off x="8310996" y="1408771"/>
              <a:ext cx="2957822" cy="1821379"/>
              <a:chOff x="658687" y="1840285"/>
              <a:chExt cx="2957822" cy="1821379"/>
            </a:xfrm>
          </p:grpSpPr>
          <p:sp>
            <p:nvSpPr>
              <p:cNvPr id="29" name="3"/>
              <p:cNvSpPr/>
              <p:nvPr>
                <p:custDataLst>
                  <p:tags r:id="rId17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0" name="3"/>
              <p:cNvSpPr/>
              <p:nvPr>
                <p:custDataLst>
                  <p:tags r:id="rId18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1" name="Title-3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921469" y="1893605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LLM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2" name="Body-3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Pre-training</a:t>
                </a: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Fine-Tuning</a:t>
                </a: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Inference, RAG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3" name="Index-3"/>
              <p:cNvSpPr txBox="1"/>
              <p:nvPr>
                <p:custDataLst>
                  <p:tags r:id="rId21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03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34" name="3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组合 4"/>
            <p:cNvGrpSpPr/>
            <p:nvPr/>
          </p:nvGrpSpPr>
          <p:grpSpPr>
            <a:xfrm>
              <a:off x="855845" y="3859893"/>
              <a:ext cx="2957822" cy="1821379"/>
              <a:chOff x="658687" y="1840285"/>
              <a:chExt cx="2957822" cy="1821379"/>
            </a:xfrm>
          </p:grpSpPr>
          <p:sp>
            <p:nvSpPr>
              <p:cNvPr id="23" name="4"/>
              <p:cNvSpPr/>
              <p:nvPr>
                <p:custDataLst>
                  <p:tags r:id="rId12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4" name="4"/>
              <p:cNvSpPr/>
              <p:nvPr>
                <p:custDataLst>
                  <p:tags r:id="rId13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5" name="Title-4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921469" y="1893605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Backend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6" name="Body-4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Spring Boot, Spring MVC</a:t>
                </a: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Django, Flask, </a:t>
                </a:r>
                <a:r>
                  <a:rPr lang="en-US" altLang="zh-CN" sz="1400" dirty="0" err="1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FastApi</a:t>
                </a:r>
                <a:endParaRPr lang="en-US" altLang="zh-CN" sz="1400" dirty="0">
                  <a:solidFill>
                    <a:prstClr val="white"/>
                  </a:solidFill>
                  <a:latin typeface="+mn-ea"/>
                  <a:cs typeface="+mn-ea"/>
                  <a:sym typeface="+mn-lt"/>
                </a:endParaRP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7" name="Index-4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04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28" name="4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5"/>
            <p:cNvGrpSpPr/>
            <p:nvPr/>
          </p:nvGrpSpPr>
          <p:grpSpPr>
            <a:xfrm>
              <a:off x="4583421" y="3859893"/>
              <a:ext cx="2957822" cy="1821379"/>
              <a:chOff x="658687" y="1840285"/>
              <a:chExt cx="2957822" cy="1821379"/>
            </a:xfrm>
          </p:grpSpPr>
          <p:sp>
            <p:nvSpPr>
              <p:cNvPr id="17" name="5"/>
              <p:cNvSpPr/>
              <p:nvPr>
                <p:custDataLst>
                  <p:tags r:id="rId7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8" name="5"/>
              <p:cNvSpPr/>
              <p:nvPr>
                <p:custDataLst>
                  <p:tags r:id="rId8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9" name="Title-5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921469" y="1893605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Others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0" name="Body-5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Docker</a:t>
                </a: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latin typeface="+mn-ea"/>
                    <a:cs typeface="+mn-ea"/>
                    <a:sym typeface="+mn-lt"/>
                  </a:rPr>
                  <a:t>Kubernetes</a:t>
                </a: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Cloud Production</a:t>
                </a:r>
              </a:p>
            </p:txBody>
          </p:sp>
          <p:sp>
            <p:nvSpPr>
              <p:cNvPr id="21" name="Index-5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05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22" name="5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6"/>
            <p:cNvGrpSpPr/>
            <p:nvPr/>
          </p:nvGrpSpPr>
          <p:grpSpPr>
            <a:xfrm>
              <a:off x="8310996" y="3859893"/>
              <a:ext cx="2957822" cy="1821379"/>
              <a:chOff x="658687" y="1840285"/>
              <a:chExt cx="2957822" cy="1821379"/>
            </a:xfrm>
          </p:grpSpPr>
          <p:sp>
            <p:nvSpPr>
              <p:cNvPr id="11" name="6"/>
              <p:cNvSpPr/>
              <p:nvPr>
                <p:custDataLst>
                  <p:tags r:id="rId2"/>
                </p:custDataLst>
              </p:nvPr>
            </p:nvSpPr>
            <p:spPr>
              <a:xfrm>
                <a:off x="658687" y="1840286"/>
                <a:ext cx="2854122" cy="1821378"/>
              </a:xfrm>
              <a:prstGeom prst="roundRect">
                <a:avLst>
                  <a:gd name="adj" fmla="val 5374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80000">
                    <a:schemeClr val="accent1">
                      <a:lumMod val="90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304800" dist="60960" dir="2699998" algn="tl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7782" tIns="43891" rIns="87782" bIns="43891" rtlCol="0" anchor="ctr"/>
              <a:lstStyle/>
              <a:p>
                <a:pPr algn="ctr"/>
                <a:endParaRPr lang="zh-CN" altLang="en-US" sz="2305" b="1">
                  <a:solidFill>
                    <a:schemeClr val="bg1"/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2" name="6"/>
              <p:cNvSpPr/>
              <p:nvPr>
                <p:custDataLst>
                  <p:tags r:id="rId3"/>
                </p:custDataLst>
              </p:nvPr>
            </p:nvSpPr>
            <p:spPr>
              <a:xfrm>
                <a:off x="660401" y="1840285"/>
                <a:ext cx="2859844" cy="429583"/>
              </a:xfrm>
              <a:custGeom>
                <a:avLst/>
                <a:gdLst>
                  <a:gd name="connsiteX0" fmla="*/ 3409949 w 3551217"/>
                  <a:gd name="connsiteY0" fmla="*/ 68879 h 509587"/>
                  <a:gd name="connsiteX1" fmla="*/ 3361351 w 3551217"/>
                  <a:gd name="connsiteY1" fmla="*/ 117477 h 509587"/>
                  <a:gd name="connsiteX2" fmla="*/ 3409949 w 3551217"/>
                  <a:gd name="connsiteY2" fmla="*/ 166075 h 509587"/>
                  <a:gd name="connsiteX3" fmla="*/ 3458547 w 3551217"/>
                  <a:gd name="connsiteY3" fmla="*/ 117477 h 509587"/>
                  <a:gd name="connsiteX4" fmla="*/ 3409949 w 3551217"/>
                  <a:gd name="connsiteY4" fmla="*/ 68879 h 509587"/>
                  <a:gd name="connsiteX5" fmla="*/ 84933 w 3551217"/>
                  <a:gd name="connsiteY5" fmla="*/ 0 h 509587"/>
                  <a:gd name="connsiteX6" fmla="*/ 3466284 w 3551217"/>
                  <a:gd name="connsiteY6" fmla="*/ 0 h 509587"/>
                  <a:gd name="connsiteX7" fmla="*/ 3551217 w 3551217"/>
                  <a:gd name="connsiteY7" fmla="*/ 84933 h 509587"/>
                  <a:gd name="connsiteX8" fmla="*/ 3551217 w 3551217"/>
                  <a:gd name="connsiteY8" fmla="*/ 509587 h 509587"/>
                  <a:gd name="connsiteX9" fmla="*/ 0 w 3551217"/>
                  <a:gd name="connsiteY9" fmla="*/ 509587 h 509587"/>
                  <a:gd name="connsiteX10" fmla="*/ 0 w 3551217"/>
                  <a:gd name="connsiteY10" fmla="*/ 84933 h 509587"/>
                  <a:gd name="connsiteX11" fmla="*/ 84933 w 3551217"/>
                  <a:gd name="connsiteY11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1217" h="509587">
                    <a:moveTo>
                      <a:pt x="3409949" y="68879"/>
                    </a:moveTo>
                    <a:cubicBezTo>
                      <a:pt x="3383109" y="68879"/>
                      <a:pt x="3361351" y="90637"/>
                      <a:pt x="3361351" y="117477"/>
                    </a:cubicBezTo>
                    <a:cubicBezTo>
                      <a:pt x="3361351" y="144317"/>
                      <a:pt x="3383109" y="166075"/>
                      <a:pt x="3409949" y="166075"/>
                    </a:cubicBezTo>
                    <a:cubicBezTo>
                      <a:pt x="3436789" y="166075"/>
                      <a:pt x="3458547" y="144317"/>
                      <a:pt x="3458547" y="117477"/>
                    </a:cubicBezTo>
                    <a:cubicBezTo>
                      <a:pt x="3458547" y="90637"/>
                      <a:pt x="3436789" y="68879"/>
                      <a:pt x="3409949" y="68879"/>
                    </a:cubicBezTo>
                    <a:close/>
                    <a:moveTo>
                      <a:pt x="84933" y="0"/>
                    </a:moveTo>
                    <a:lnTo>
                      <a:pt x="3466284" y="0"/>
                    </a:lnTo>
                    <a:cubicBezTo>
                      <a:pt x="3513191" y="0"/>
                      <a:pt x="3551217" y="38026"/>
                      <a:pt x="3551217" y="84933"/>
                    </a:cubicBezTo>
                    <a:lnTo>
                      <a:pt x="3551217" y="509587"/>
                    </a:lnTo>
                    <a:lnTo>
                      <a:pt x="0" y="509587"/>
                    </a:lnTo>
                    <a:lnTo>
                      <a:pt x="0" y="84933"/>
                    </a:lnTo>
                    <a:cubicBezTo>
                      <a:pt x="0" y="38026"/>
                      <a:pt x="38026" y="0"/>
                      <a:pt x="849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256032" sx="101000" sy="101000" algn="ctr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87782" tIns="43891" rIns="87782" bIns="43891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endParaRPr kumimoji="0" lang="zh-CN" altLang="en-US" sz="173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3" name="Title-6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833093" y="1889197"/>
                <a:ext cx="2013770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>
                <a:defPPr>
                  <a:defRPr lang="zh-CN"/>
                </a:defPPr>
                <a:lvl1pPr algn="ctr">
                  <a:defRPr sz="2400" b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80000">
                          <a:schemeClr val="accent1">
                            <a:lumMod val="9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defRPr>
                </a:lvl1pPr>
              </a:lstStyle>
              <a:p>
                <a:pPr algn="l"/>
                <a:r>
                  <a:rPr lang="en-US" altLang="zh-CN" sz="1800" dirty="0">
                    <a:latin typeface="+mn-ea"/>
                    <a:cs typeface="+mn-ea"/>
                    <a:sym typeface="+mn-lt"/>
                  </a:rPr>
                  <a:t>Certificate</a:t>
                </a:r>
                <a:endParaRPr lang="zh-CN" altLang="en-US" sz="1800" dirty="0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4" name="Body-6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921468" y="2409574"/>
                <a:ext cx="2695041" cy="1025306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AWS Cloud Practitioner</a:t>
                </a:r>
              </a:p>
              <a:p>
                <a:pPr marR="0" lvl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buClrTx/>
                  <a:buSzTx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Artificial Intelligence Engineer Senior - MIIT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5" name="Index-6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2950563" y="1893605"/>
                <a:ext cx="553285" cy="365638"/>
              </a:xfrm>
              <a:prstGeom prst="rect">
                <a:avLst/>
              </a:prstGeom>
              <a:noFill/>
              <a:effectLst/>
            </p:spPr>
            <p:txBody>
              <a:bodyPr wrap="square" lIns="87782" tIns="43891" rIns="87782" bIns="43891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defRPr/>
                </a:pPr>
                <a:r>
                  <a:rPr kumimoji="0" lang="en-US" altLang="zh-CN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rPr>
                  <a:t>06</a:t>
                </a:r>
                <a:endPara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endParaRPr>
              </a:p>
            </p:txBody>
          </p:sp>
          <p:cxnSp>
            <p:nvCxnSpPr>
              <p:cNvPr id="16" name="6"/>
              <p:cNvCxnSpPr/>
              <p:nvPr/>
            </p:nvCxnSpPr>
            <p:spPr>
              <a:xfrm>
                <a:off x="2066683" y="2076423"/>
                <a:ext cx="910974" cy="2"/>
              </a:xfrm>
              <a:prstGeom prst="line">
                <a:avLst/>
              </a:prstGeom>
              <a:ln w="6096"/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8219" y="190366"/>
            <a:ext cx="378180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2" name="组合 1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989337" y="1395802"/>
            <a:ext cx="8748838" cy="4562708"/>
            <a:chOff x="2428940" y="1527577"/>
            <a:chExt cx="8748838" cy="4562708"/>
          </a:xfrm>
        </p:grpSpPr>
        <p:sp>
          <p:nvSpPr>
            <p:cNvPr id="29" name="0"/>
            <p:cNvSpPr/>
            <p:nvPr/>
          </p:nvSpPr>
          <p:spPr>
            <a:xfrm rot="16671718">
              <a:off x="2964064" y="1195589"/>
              <a:ext cx="4562708" cy="5226684"/>
            </a:xfrm>
            <a:custGeom>
              <a:avLst/>
              <a:gdLst>
                <a:gd name="connsiteX0" fmla="*/ 5226494 w 10452989"/>
                <a:gd name="connsiteY0" fmla="*/ 0 h 10452989"/>
                <a:gd name="connsiteX1" fmla="*/ 9788947 w 10452989"/>
                <a:gd name="connsiteY1" fmla="*/ 2676931 h 10452989"/>
                <a:gd name="connsiteX2" fmla="*/ 5226495 w 10452989"/>
                <a:gd name="connsiteY2" fmla="*/ 5226495 h 10452989"/>
                <a:gd name="connsiteX3" fmla="*/ 5226494 w 10452989"/>
                <a:gd name="connsiteY3" fmla="*/ 0 h 10452989"/>
                <a:gd name="connsiteX0-1" fmla="*/ 5226494 w 10452989"/>
                <a:gd name="connsiteY0-2" fmla="*/ 0 h 10452989"/>
                <a:gd name="connsiteX1-3" fmla="*/ 9788947 w 10452989"/>
                <a:gd name="connsiteY1-4" fmla="*/ 2676931 h 10452989"/>
                <a:gd name="connsiteX0-5" fmla="*/ 0 w 4562453"/>
                <a:gd name="connsiteY0-6" fmla="*/ 0 h 5226495"/>
                <a:gd name="connsiteX1-7" fmla="*/ 4562453 w 4562453"/>
                <a:gd name="connsiteY1-8" fmla="*/ 2676931 h 5226495"/>
                <a:gd name="connsiteX2-9" fmla="*/ 1 w 4562453"/>
                <a:gd name="connsiteY2-10" fmla="*/ 5226495 h 5226495"/>
                <a:gd name="connsiteX3-11" fmla="*/ 0 w 4562453"/>
                <a:gd name="connsiteY3-12" fmla="*/ 0 h 5226495"/>
                <a:gd name="connsiteX0-13" fmla="*/ 0 w 4562453"/>
                <a:gd name="connsiteY0-14" fmla="*/ 0 h 5226495"/>
                <a:gd name="connsiteX1-15" fmla="*/ 4562453 w 4562453"/>
                <a:gd name="connsiteY1-16" fmla="*/ 2676931 h 52264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4562453" h="5226495" stroke="0" extrusionOk="0">
                  <a:moveTo>
                    <a:pt x="0" y="0"/>
                  </a:moveTo>
                  <a:cubicBezTo>
                    <a:pt x="1893438" y="0"/>
                    <a:pt x="3708486" y="1014439"/>
                    <a:pt x="4562453" y="2676931"/>
                  </a:cubicBezTo>
                  <a:lnTo>
                    <a:pt x="1" y="5226495"/>
                  </a:lnTo>
                  <a:cubicBezTo>
                    <a:pt x="1" y="3484330"/>
                    <a:pt x="0" y="1742165"/>
                    <a:pt x="0" y="0"/>
                  </a:cubicBezTo>
                  <a:close/>
                </a:path>
                <a:path w="4562453" h="5226495" fill="none">
                  <a:moveTo>
                    <a:pt x="0" y="0"/>
                  </a:moveTo>
                  <a:cubicBezTo>
                    <a:pt x="1893438" y="0"/>
                    <a:pt x="3638805" y="1024060"/>
                    <a:pt x="4562453" y="2676931"/>
                  </a:cubicBezTo>
                </a:path>
              </a:pathLst>
            </a:custGeom>
            <a:ln>
              <a:gradFill flip="none" rotWithShape="1">
                <a:gsLst>
                  <a:gs pos="91608">
                    <a:schemeClr val="accent1">
                      <a:alpha val="16000"/>
                    </a:schemeClr>
                  </a:gs>
                  <a:gs pos="6294">
                    <a:schemeClr val="accent1">
                      <a:alpha val="18000"/>
                    </a:schemeClr>
                  </a:gs>
                  <a:gs pos="20000">
                    <a:schemeClr val="accent1"/>
                  </a:gs>
                  <a:gs pos="80000">
                    <a:schemeClr val="accent1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38718" y="2107448"/>
              <a:ext cx="7839060" cy="1084894"/>
              <a:chOff x="3338718" y="2107448"/>
              <a:chExt cx="7839060" cy="1084894"/>
            </a:xfrm>
          </p:grpSpPr>
          <p:sp>
            <p:nvSpPr>
              <p:cNvPr id="22" name="Index-1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3338718" y="2328194"/>
                <a:ext cx="469900" cy="400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accent1"/>
                    </a:solidFill>
                  </a:rPr>
                  <a:t>01</a:t>
                </a:r>
              </a:p>
            </p:txBody>
          </p:sp>
          <p:sp>
            <p:nvSpPr>
              <p:cNvPr id="23" name="1"/>
              <p:cNvSpPr/>
              <p:nvPr/>
            </p:nvSpPr>
            <p:spPr>
              <a:xfrm>
                <a:off x="4005953" y="2466634"/>
                <a:ext cx="123825" cy="12382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1"/>
              <p:cNvSpPr/>
              <p:nvPr/>
            </p:nvSpPr>
            <p:spPr>
              <a:xfrm rot="13500000">
                <a:off x="4660001" y="2292316"/>
                <a:ext cx="471805" cy="471805"/>
              </a:xfrm>
              <a:prstGeom prst="teardrop">
                <a:avLst>
                  <a:gd name="adj" fmla="val 126895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1"/>
              <p:cNvSpPr/>
              <p:nvPr/>
            </p:nvSpPr>
            <p:spPr>
              <a:xfrm>
                <a:off x="4711452" y="2341780"/>
                <a:ext cx="367030" cy="3670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6" name="1" descr="原子 纯色填充"/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751139" y="2381467"/>
                <a:ext cx="287655" cy="287655"/>
              </a:xfrm>
              <a:prstGeom prst="rect">
                <a:avLst/>
              </a:prstGeom>
            </p:spPr>
          </p:pic>
          <p:sp>
            <p:nvSpPr>
              <p:cNvPr id="27" name="Title-1"/>
              <p:cNvSpPr/>
              <p:nvPr>
                <p:custDataLst>
                  <p:tags r:id="rId6"/>
                </p:custDataLst>
              </p:nvPr>
            </p:nvSpPr>
            <p:spPr>
              <a:xfrm>
                <a:off x="5378687" y="2107448"/>
                <a:ext cx="1340485" cy="39560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1600" b="1" dirty="0"/>
                  <a:t>Paper</a:t>
                </a:r>
                <a:endParaRPr lang="zh-CN" altLang="en-US" sz="1600" b="1" dirty="0"/>
              </a:p>
            </p:txBody>
          </p:sp>
          <p:sp>
            <p:nvSpPr>
              <p:cNvPr id="28" name="Body-1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5312070" y="2669122"/>
                <a:ext cx="586570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Large Language Models in Intelligent Service System, Ticket Classification:</a:t>
                </a:r>
              </a:p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Evaluation, Analysis and Distillation</a:t>
                </a:r>
                <a:endParaRPr lang="zh-CN" altLang="en-US" sz="1400" i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2428940" y="3581079"/>
              <a:ext cx="7339529" cy="1024139"/>
              <a:chOff x="2428940" y="3581079"/>
              <a:chExt cx="7339529" cy="1024139"/>
            </a:xfrm>
          </p:grpSpPr>
          <p:sp>
            <p:nvSpPr>
              <p:cNvPr id="15" name="Index-2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428940" y="3762375"/>
                <a:ext cx="469900" cy="400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accent2"/>
                    </a:solidFill>
                  </a:rPr>
                  <a:t>02</a:t>
                </a:r>
              </a:p>
            </p:txBody>
          </p:sp>
          <p:sp>
            <p:nvSpPr>
              <p:cNvPr id="16" name="2"/>
              <p:cNvSpPr/>
              <p:nvPr/>
            </p:nvSpPr>
            <p:spPr>
              <a:xfrm>
                <a:off x="2855735" y="3900487"/>
                <a:ext cx="123825" cy="12382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2"/>
              <p:cNvSpPr/>
              <p:nvPr/>
            </p:nvSpPr>
            <p:spPr>
              <a:xfrm rot="13500000">
                <a:off x="3436433" y="3726495"/>
                <a:ext cx="471805" cy="471805"/>
              </a:xfrm>
              <a:prstGeom prst="teardrop">
                <a:avLst>
                  <a:gd name="adj" fmla="val 126895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2"/>
              <p:cNvSpPr/>
              <p:nvPr/>
            </p:nvSpPr>
            <p:spPr>
              <a:xfrm>
                <a:off x="3482940" y="3778882"/>
                <a:ext cx="367030" cy="3670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Title-2"/>
              <p:cNvSpPr/>
              <p:nvPr>
                <p:custDataLst>
                  <p:tags r:id="rId3"/>
                </p:custDataLst>
              </p:nvPr>
            </p:nvSpPr>
            <p:spPr>
              <a:xfrm>
                <a:off x="4186682" y="3581079"/>
                <a:ext cx="1797983" cy="39560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1600" b="1" dirty="0"/>
                  <a:t>Research Project</a:t>
                </a:r>
                <a:endParaRPr lang="zh-CN" altLang="en-US" sz="1600" b="1" dirty="0"/>
              </a:p>
            </p:txBody>
          </p:sp>
          <p:sp>
            <p:nvSpPr>
              <p:cNvPr id="20" name="Body-2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4136799" y="4081998"/>
                <a:ext cx="563167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Z3 Rule-Based Multi-Step Reasoning: DAG-Driven Dataset Generation</a:t>
                </a:r>
              </a:p>
              <a:p>
                <a:r>
                  <a:rPr lang="en-US" altLang="zh-CN" sz="1400" i="1" dirty="0">
                    <a:solidFill>
                      <a:schemeClr val="bg1">
                        <a:lumMod val="50000"/>
                      </a:schemeClr>
                    </a:solidFill>
                  </a:rPr>
                  <a:t>With Variable and Semantic Constraints</a:t>
                </a:r>
                <a:endParaRPr lang="zh-CN" altLang="en-US" sz="1400" i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21" name="2" descr="双星"/>
              <p:cNvPicPr>
                <a:picLocks noChangeAspect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550928" y="3817351"/>
                <a:ext cx="231054" cy="231054"/>
              </a:xfrm>
              <a:prstGeom prst="rect">
                <a:avLst/>
              </a:prstGeom>
            </p:spPr>
          </p:pic>
        </p:grpSp>
      </p:grpSp>
      <p:sp>
        <p:nvSpPr>
          <p:cNvPr id="181" name="灯片编号占位符 18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5112" y="2047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33" name="Body-1"/>
          <p:cNvSpPr txBox="1"/>
          <p:nvPr>
            <p:custDataLst>
              <p:tags r:id="rId1"/>
            </p:custDataLst>
          </p:nvPr>
        </p:nvSpPr>
        <p:spPr>
          <a:xfrm>
            <a:off x="2393853" y="1053902"/>
            <a:ext cx="740429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i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Large Language Models in Intelligent Service System: Evaluation, Analysis and Distillation</a:t>
            </a:r>
            <a:endParaRPr lang="zh-CN" altLang="en-US" sz="1400" b="1" i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A0076C9-8CA8-127C-4B46-22A1100953B0}"/>
              </a:ext>
            </a:extLst>
          </p:cNvPr>
          <p:cNvSpPr txBox="1"/>
          <p:nvPr/>
        </p:nvSpPr>
        <p:spPr>
          <a:xfrm>
            <a:off x="252000" y="1483200"/>
            <a:ext cx="117504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we do?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 multiple popular LLM on domain-specific task, </a:t>
            </a:r>
            <a:r>
              <a:rPr lang="en-US" altLang="zh-CN" sz="14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telecom ticket classification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 an eval pipeline integrates quantitative metrics and task-specific requirements</a:t>
            </a:r>
            <a:endParaRPr lang="en-US" altLang="zh-CN" sz="14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different prompt strategies on industrial dataset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Ablation Study on different prompt strategies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Explore knowledge distillation and re-eval</a:t>
            </a:r>
          </a:p>
          <a:p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we do this?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Huge gap between academic &amp; industrial dataset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Rapid evolution of LLM capabilities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Clarifying LLMs in telecom customer service</a:t>
            </a:r>
          </a:p>
          <a:p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b="1" i="1" dirty="0">
              <a:solidFill>
                <a:srgbClr val="FF0000"/>
              </a:solidFill>
            </a:endParaRPr>
          </a:p>
          <a:p>
            <a:r>
              <a:rPr lang="en-US" altLang="zh-CN" b="1" i="1" dirty="0">
                <a:solidFill>
                  <a:srgbClr val="FF0000"/>
                </a:solidFill>
              </a:rPr>
              <a:t>What we conclude</a:t>
            </a:r>
          </a:p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LLM+zero-shot+plain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prompt </a:t>
            </a:r>
            <a:r>
              <a:rPr lang="en-US" altLang="zh-CN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doesn’t work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Few-shot improves accuracy under limited samples, but still has limitation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Mutual Exclusion + Boundary Condition + </a:t>
            </a:r>
            <a:r>
              <a:rPr lang="en-US" altLang="zh-CN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Few-shot work!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Distilling small-parameter LLM with few hundreds data surpasses ten billions LLM</a:t>
            </a:r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D61D0D6-76BD-D1EE-7814-E1F8B73AFC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560" y="2460900"/>
            <a:ext cx="4662240" cy="29139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DE9B8-2AB0-0279-A787-1B107CE1A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5079F02-C19F-F355-25C7-5D821C454A7F}"/>
              </a:ext>
            </a:extLst>
          </p:cNvPr>
          <p:cNvSpPr/>
          <p:nvPr/>
        </p:nvSpPr>
        <p:spPr>
          <a:xfrm>
            <a:off x="165112" y="2047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>
            <a:extLst>
              <a:ext uri="{FF2B5EF4-FFF2-40B4-BE49-F238E27FC236}">
                <a16:creationId xmlns:a16="http://schemas.microsoft.com/office/drawing/2014/main" id="{E64D72B6-A523-BA4E-FF65-8077DBF1F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33" name="Body-1">
            <a:extLst>
              <a:ext uri="{FF2B5EF4-FFF2-40B4-BE49-F238E27FC236}">
                <a16:creationId xmlns:a16="http://schemas.microsoft.com/office/drawing/2014/main" id="{BB8C4AC1-D240-D363-76CD-3FEBC85A0D34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393853" y="1053902"/>
            <a:ext cx="740429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i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Large Language Models in Intelligent Service System: Evaluation, Analysis and Distillation</a:t>
            </a:r>
            <a:endParaRPr lang="zh-CN" altLang="en-US" sz="1400" b="1" i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C65806B-461E-88FB-A75A-D14D0D868A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60" y="1897528"/>
            <a:ext cx="5700432" cy="35627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B6AF03F-C868-5E21-7074-CB7CA03A1F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02" y="1865513"/>
            <a:ext cx="5861598" cy="362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579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87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35FFA4C-A335-DF3B-BF7E-05FEF07A2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075" y="942781"/>
            <a:ext cx="7715850" cy="497243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27536D-05C6-3BB3-9129-33FA566E6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E672CD8-675B-DC9D-C7AE-DEB7675AB904}"/>
              </a:ext>
            </a:extLst>
          </p:cNvPr>
          <p:cNvSpPr/>
          <p:nvPr/>
        </p:nvSpPr>
        <p:spPr>
          <a:xfrm>
            <a:off x="78712" y="190366"/>
            <a:ext cx="41104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Research Experience 1</a:t>
            </a:r>
            <a:endParaRPr lang="zh-CN" alt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灯片编号占位符 29">
            <a:extLst>
              <a:ext uri="{FF2B5EF4-FFF2-40B4-BE49-F238E27FC236}">
                <a16:creationId xmlns:a16="http://schemas.microsoft.com/office/drawing/2014/main" id="{4CEC3AD1-30C5-3EC6-AA20-0B8016B0B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A970F-B085-4B22-84AD-070AC18456B1}" type="slidenum">
              <a:rPr lang="zh-CN" altLang="en-US" smtClean="0"/>
              <a:t>9</a:t>
            </a:fld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4EEFBBA-DA26-F5CE-867F-61DE593A9B82}"/>
              </a:ext>
            </a:extLst>
          </p:cNvPr>
          <p:cNvGrpSpPr/>
          <p:nvPr/>
        </p:nvGrpSpPr>
        <p:grpSpPr>
          <a:xfrm>
            <a:off x="1214391" y="1182595"/>
            <a:ext cx="9988207" cy="4880486"/>
            <a:chOff x="1214391" y="1182595"/>
            <a:chExt cx="9988207" cy="4880486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EF79B383-DD19-BC11-C4F6-14A7BBB25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4391" y="1182595"/>
              <a:ext cx="4353008" cy="2611805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F652588-21D6-589B-1E0C-A0937FCB5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9590" y="1182595"/>
              <a:ext cx="4353008" cy="2611805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E5E3ACE9-F79A-80BD-DC2C-88AE1C1C5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49409" y="4080468"/>
              <a:ext cx="8292191" cy="19826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04309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DE0NmI2OThkNmU5MjRkNWYxZmMwODRiNzJkMzQwNzE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2"/>
  <p:tag name="OP_SCP_DEFAULT_TEXT" val="0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1"/>
  <p:tag name="OP_SCP_DEFAULT_TEXT" val="添加标题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1"/>
  <p:tag name="OP_SCP_DEFAULT_TEXT" val="0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1035"/>
  <p:tag name="OP_SCP_COMPONENT_INFO" val="{&quot;title&quot;:&quot;扁平5项流程PPT组件&quot;,&quot;description&quot;:&quot;扁平5项流程PPT组件：五项流程布局，适用于复杂流程展示，设计专业简约。&quot;,&quot;keywords&quot;:[&quot;扁平&quot;,&quot;5项&quot;,&quot;流程&quot;,&quot;PPT组件&quot;],&quot;labels&quot;:[]}"/>
  <p:tag name="OP_SCP_GROUP_ID" val="9415999c-4f3c-b8c6-1942-a2cd158066a5"/>
  <p:tag name="OP_SCP_ITEM_COUNT" val="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5"/>
  <p:tag name="OP_SCP_DEFAULT_TEXT" val="Part 0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5"/>
  <p:tag name="OP_SCP_DEFAULT_TEXT" val="添加标题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DEFAULT_TEXT" val="单击此处添加文本，单击此处添加文本。"/>
  <p:tag name="OP_SCP_ITEM_INDEX" val="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2404"/>
  <p:tag name="OP_SCP_COMPONENT_INFO" val="{&quot;title&quot;:&quot;渐变5项纯文本目录&quot;,&quot;description&quot;:&quot;渐变 5项&quot;,&quot;keywords&quot;:[&quot;渐变 5项&quot;],&quot;labels&quot;:[]}"/>
  <p:tag name="OP_SCP_GROUP_ID" val="2865f588-068b-3477-05aa-768cfd914060"/>
  <p:tag name="OP_SCP_ITEM_COUNT" val="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4"/>
  <p:tag name="OP_SCP_DEFAULT_TEXT" val="Part 0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4"/>
  <p:tag name="OP_SCP_DEFAULT_TEXT" val="添加标题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3"/>
  <p:tag name="OP_SCP_DEFAULT_TEXT" val="Part 0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3"/>
  <p:tag name="OP_SCP_DEFAULT_TEXT" val="添加标题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5"/>
  <p:tag name="OP_SCP_DEFAULT_TEXT" val="添加标题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2"/>
  <p:tag name="OP_SCP_DEFAULT_TEXT" val="Part 0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2"/>
  <p:tag name="OP_SCP_DEFAULT_TEXT" val="添加标题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1"/>
  <p:tag name="OP_SCP_DEFAULT_TEXT" val="Part 0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1"/>
  <p:tag name="OP_SCP_DEFAULT_TEXT" val="添加标题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5"/>
  <p:tag name="OP_SCP_DEFAULT_TEXT" val="0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ITEM_INDEX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2219"/>
  <p:tag name="OP_SCP_COMPONENT_INFO" val="{&quot;title&quot;:&quot;圆环总分结构_3&quot;,&quot;description&quot;:&quot;蓝色,圆环,3项&quot;,&quot;keywords&quot;:[&quot;蓝色&quot;,&quot;圆环&quot;,&quot;3项&quot;],&quot;labels&quot;:[]}"/>
  <p:tag name="OP_SCP_GROUP_ID" val="5b689022-6cd5-f8f6-7fe1-11be546485d5"/>
  <p:tag name="OP_SCP_ITEM_COUNT" val="3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3"/>
  <p:tag name="OP_SCP_DEFAULT_TEXT" val="0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3"/>
  <p:tag name="OP_SCP_DEFAULT_TEXT" val="输入标题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2"/>
  <p:tag name="OP_SCP_DEFAULT_TEXT" val="0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2"/>
  <p:tag name="OP_SCP_DEFAULT_TEXT" val="输入标题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1"/>
  <p:tag name="OP_SCP_DEFAULT_TEXT" val="0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1"/>
  <p:tag name="OP_SCP_DEFAULT_TEXT" val="输入标题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0"/>
  <p:tag name="OP_SCP_DEFAULT_TEXT" val="输入标题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2409"/>
  <p:tag name="OP_SCP_COMPONENT_INFO" val="{&quot;title&quot;:&quot;渐变6项商务汇报列表&quot;,&quot;description&quot;:&quot;渐变 6项&quot;,&quot;keywords&quot;:[&quot;渐变 6项&quot;],&quot;labels&quot;:[]}"/>
  <p:tag name="OP_SCP_GROUP_ID" val="5e06daa2-a366-04da-028a-c26d551f3238"/>
  <p:tag name="OP_SCP_ITEM_COUNT" val="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4"/>
  <p:tag name="OP_SCP_DEFAULT_TEXT" val="添加标题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9.14252"/>
  <p:tag name="SHADOWSIZE" val="10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6"/>
  <p:tag name="OP_SCP_DEFAULT_TEXT" val="添加标题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6"/>
  <p:tag name="OP_SCP_DEFAULT_TEXT" val="单击此处添加文本&#10;单击此处添加文本&#10;单击此处添加文本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6"/>
  <p:tag name="OP_SCP_DEFAULT_TEXT" val="06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9.14252"/>
  <p:tag name="SHADOWSIZE" val="10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5"/>
  <p:tag name="OP_SCP_DEFAULT_TEXT" val="添加标题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5"/>
  <p:tag name="OP_SCP_DEFAULT_TEXT" val="单击此处添加文本&#10;单击此处添加文本&#10;单击此处添加文本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5"/>
  <p:tag name="OP_SCP_DEFAULT_TEXT" val="0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4"/>
  <p:tag name="OP_SCP_DEFAULT_TEXT" val="04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9.14252"/>
  <p:tag name="SHADOWSIZE" val="10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4"/>
  <p:tag name="OP_SCP_DEFAULT_TEXT" val="添加标题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4"/>
  <p:tag name="OP_SCP_DEFAULT_TEXT" val="单击此处添加文本&#10;单击此处添加文本&#10;单击此处添加文本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4"/>
  <p:tag name="OP_SCP_DEFAULT_TEXT" val="0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9.14252"/>
  <p:tag name="SHADOWSIZE" val="10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3"/>
  <p:tag name="OP_SCP_DEFAULT_TEXT" val="添加标题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3"/>
  <p:tag name="OP_SCP_DEFAULT_TEXT" val="单击此处添加文本&#10;单击此处添加文本&#10;单击此处添加文本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3"/>
  <p:tag name="OP_SCP_DEFAULT_TEXT" val="0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3"/>
  <p:tag name="OP_SCP_DEFAULT_TEXT" val="添加标题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9.14252"/>
  <p:tag name="SHADOWSIZE" val="10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2"/>
  <p:tag name="OP_SCP_DEFAULT_TEXT" val="添加标题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2"/>
  <p:tag name="OP_SCP_DEFAULT_TEXT" val="单击此处添加文本&#10;单击此处添加文本&#10;单击此处添加文本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2"/>
  <p:tag name="OP_SCP_DEFAULT_TEXT" val="02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9.14252"/>
  <p:tag name="SHADOWSIZE" val="10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DOWSIZE" val="10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1"/>
  <p:tag name="OP_SCP_DEFAULT_TEXT" val="添加标题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1"/>
  <p:tag name="OP_SCP_DEFAULT_TEXT" val="单击此处添加文本&#10;单击此处添加文本&#10;单击此处添加文本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1"/>
  <p:tag name="OP_SCP_DEFAULT_TEXT" val="0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3"/>
  <p:tag name="OP_SCP_DEFAULT_TEXT" val="03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2265"/>
  <p:tag name="OP_SCP_COMPONENT_INFO" val="{&quot;title&quot;:&quot;弧线目录-3&quot;,&quot;description&quot;:&quot;蓝色,弧线,3项&quot;,&quot;keywords&quot;:[&quot;蓝色&quot;,&quot;弧线&quot;,&quot;3项&quot;],&quot;labels&quot;:[]}"/>
  <p:tag name="OP_SCP_GROUP_ID" val="75835195-03f5-dd60-60ca-621ab6e5da66"/>
  <p:tag name="OP_SCP_ITEM_COUNT" val="3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2"/>
  <p:tag name="OP_SCP_DEFAULT_TEXT" val="02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2"/>
  <p:tag name="OP_SCP_DEFAULT_TEXT" val="输入标题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2"/>
  <p:tag name="OP_SCP_DEFAULT_TEXT" val="单击输入文本描述内容，单击输入文本描述内容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1"/>
  <p:tag name="OP_SCP_DEFAULT_TEXT" val="0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1"/>
  <p:tag name="OP_SCP_DEFAULT_TEXT" val="输入标题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1"/>
  <p:tag name="OP_SCP_DEFAULT_TEXT" val="单击输入文本描述内容，单击输入文本描述内容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1"/>
  <p:tag name="OP_SCP_DEFAULT_TEXT" val="单击输入文本描述内容，单击输入文本描述内容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1"/>
  <p:tag name="OP_SCP_DEFAULT_TEXT" val="单击输入文本描述内容，单击输入文本描述内容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2"/>
  <p:tag name="OP_SCP_DEFAULT_TEXT" val="单击输入文本描述内容，单击输入文本描述内容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2"/>
  <p:tag name="OP_SCP_DEFAULT_TEXT" val="添加标题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ATA_TYPE" val="OfficePlusSmartComponent"/>
  <p:tag name="OP_SCP_TAG_VERSION" val="1.0"/>
  <p:tag name="OP_SCP_CHANGE_COLOR" val="N"/>
  <p:tag name="OP_SCP_COMPONENT_TYPE" val="Relation"/>
  <p:tag name="OP_SCP_CONTENT_ID" val="MatlComponentContent-2265"/>
  <p:tag name="OP_SCP_COMPONENT_INFO" val="{&quot;title&quot;:&quot;弧线目录-3&quot;,&quot;description&quot;:&quot;蓝色,弧线,3项&quot;,&quot;keywords&quot;:[&quot;蓝色&quot;,&quot;弧线&quot;,&quot;3项&quot;],&quot;labels&quot;:[]}"/>
  <p:tag name="OP_SCP_GROUP_ID" val="75835195-03f5-dd60-60ca-621ab6e5da66"/>
  <p:tag name="OP_SCP_ITEM_COUNT" val="3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2"/>
  <p:tag name="OP_SCP_DEFAULT_TEXT" val="0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2"/>
  <p:tag name="OP_SCP_DEFAULT_TEXT" val="输入标题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2"/>
  <p:tag name="OP_SCP_DEFAULT_TEXT" val="单击输入文本描述内容，单击输入文本描述内容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Index"/>
  <p:tag name="OP_SCP_ITEM_INDEX" val="1"/>
  <p:tag name="OP_SCP_DEFAULT_TEXT" val="0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Title"/>
  <p:tag name="OP_SCP_ITEM_INDEX" val="1"/>
  <p:tag name="OP_SCP_DEFAULT_TEXT" val="输入标题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1"/>
  <p:tag name="OP_SCP_DEFAULT_TEXT" val="单击输入文本描述内容，单击输入文本描述内容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1"/>
  <p:tag name="OP_SCP_DEFAULT_TEXT" val="单击输入文本描述内容，单击输入文本描述内容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2"/>
  <p:tag name="OP_SCP_DEFAULT_TEXT" val="单击输入文本描述内容，单击输入文本描述内容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P_SCP_SHAPE_TYPE" val="Body"/>
  <p:tag name="OP_SCP_ITEM_INDEX" val="2"/>
  <p:tag name="OP_SCP_DEFAULT_TEXT" val="单击输入文本描述内容，单击输入文本描述内容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1187</Words>
  <Application>Microsoft Office PowerPoint</Application>
  <PresentationFormat>宽屏</PresentationFormat>
  <Paragraphs>294</Paragraphs>
  <Slides>27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等线</vt:lpstr>
      <vt:lpstr>等线 Light</vt:lpstr>
      <vt:lpstr>思源黑体 CN Regular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天奇 于</dc:creator>
  <cp:lastModifiedBy>天奇 于</cp:lastModifiedBy>
  <cp:revision>12</cp:revision>
  <dcterms:created xsi:type="dcterms:W3CDTF">2025-08-16T08:08:00Z</dcterms:created>
  <dcterms:modified xsi:type="dcterms:W3CDTF">2025-09-03T23:18:50Z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9B7685350A81447FBE28C748016D2C67</vt:lpwstr>
  </property>
  <property fmtid="{D5CDD505-2E9C-101B-9397-08002B2CF9AE}" pid="3" name="KSOProductBuildVer">
    <vt:lpwstr>2052-11.1.0.12165</vt:lpwstr>
  </property>
</Properties>
</file>

<file path=docProps/thumbnail.jpeg>
</file>